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handoutMasterIdLst>
    <p:handoutMasterId r:id="rId66"/>
  </p:handoutMasterIdLst>
  <p:sldIdLst>
    <p:sldId id="257" r:id="rId2"/>
    <p:sldId id="259" r:id="rId3"/>
    <p:sldId id="265" r:id="rId4"/>
    <p:sldId id="266" r:id="rId5"/>
    <p:sldId id="267" r:id="rId6"/>
    <p:sldId id="256" r:id="rId7"/>
    <p:sldId id="264" r:id="rId8"/>
    <p:sldId id="313" r:id="rId9"/>
    <p:sldId id="268" r:id="rId10"/>
    <p:sldId id="314" r:id="rId11"/>
    <p:sldId id="258" r:id="rId12"/>
    <p:sldId id="308" r:id="rId13"/>
    <p:sldId id="310" r:id="rId14"/>
    <p:sldId id="262" r:id="rId15"/>
    <p:sldId id="309" r:id="rId16"/>
    <p:sldId id="332" r:id="rId17"/>
    <p:sldId id="269" r:id="rId18"/>
    <p:sldId id="287" r:id="rId19"/>
    <p:sldId id="273" r:id="rId20"/>
    <p:sldId id="272" r:id="rId21"/>
    <p:sldId id="288" r:id="rId22"/>
    <p:sldId id="290" r:id="rId23"/>
    <p:sldId id="278" r:id="rId24"/>
    <p:sldId id="289" r:id="rId25"/>
    <p:sldId id="276" r:id="rId26"/>
    <p:sldId id="279" r:id="rId27"/>
    <p:sldId id="298" r:id="rId28"/>
    <p:sldId id="299" r:id="rId29"/>
    <p:sldId id="282" r:id="rId30"/>
    <p:sldId id="286" r:id="rId31"/>
    <p:sldId id="300" r:id="rId32"/>
    <p:sldId id="296" r:id="rId33"/>
    <p:sldId id="280" r:id="rId34"/>
    <p:sldId id="301" r:id="rId35"/>
    <p:sldId id="285" r:id="rId36"/>
    <p:sldId id="303" r:id="rId37"/>
    <p:sldId id="305" r:id="rId38"/>
    <p:sldId id="294" r:id="rId39"/>
    <p:sldId id="291" r:id="rId40"/>
    <p:sldId id="281" r:id="rId41"/>
    <p:sldId id="295" r:id="rId42"/>
    <p:sldId id="284" r:id="rId43"/>
    <p:sldId id="275" r:id="rId44"/>
    <p:sldId id="292" r:id="rId45"/>
    <p:sldId id="322" r:id="rId46"/>
    <p:sldId id="316" r:id="rId47"/>
    <p:sldId id="317" r:id="rId48"/>
    <p:sldId id="321" r:id="rId49"/>
    <p:sldId id="318" r:id="rId50"/>
    <p:sldId id="326" r:id="rId51"/>
    <p:sldId id="319" r:id="rId52"/>
    <p:sldId id="323" r:id="rId53"/>
    <p:sldId id="304" r:id="rId54"/>
    <p:sldId id="307" r:id="rId55"/>
    <p:sldId id="315" r:id="rId56"/>
    <p:sldId id="325" r:id="rId57"/>
    <p:sldId id="327" r:id="rId58"/>
    <p:sldId id="328" r:id="rId59"/>
    <p:sldId id="329" r:id="rId60"/>
    <p:sldId id="324" r:id="rId61"/>
    <p:sldId id="330" r:id="rId62"/>
    <p:sldId id="331" r:id="rId63"/>
    <p:sldId id="26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4" d="100"/>
          <a:sy n="74" d="100"/>
        </p:scale>
        <p:origin x="552"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66E71-F63B-431D-A8C7-5792102AF4C2}" type="doc">
      <dgm:prSet loTypeId="urn:microsoft.com/office/officeart/2005/8/layout/hierarchy4" loCatId="hierarchy" qsTypeId="urn:microsoft.com/office/officeart/2005/8/quickstyle/simple3" qsCatId="simple" csTypeId="urn:microsoft.com/office/officeart/2005/8/colors/accent3_5" csCatId="accent3" phldr="1"/>
      <dgm:spPr/>
      <dgm:t>
        <a:bodyPr/>
        <a:lstStyle/>
        <a:p>
          <a:endParaRPr lang="en-IN"/>
        </a:p>
      </dgm:t>
    </dgm:pt>
    <dgm:pt modelId="{D18C6A54-2DC4-4A51-911E-AEF0EB3B03FF}">
      <dgm:prSet phldrT="[Text]" custT="1"/>
      <dgm:spPr/>
      <dgm:t>
        <a:bodyPr/>
        <a:lstStyle/>
        <a:p>
          <a:pPr algn="just"/>
          <a:r>
            <a:rPr lang="en-IN" sz="2000" b="1" dirty="0" smtClean="0"/>
            <a:t>Around </a:t>
          </a:r>
          <a:r>
            <a:rPr lang="en-IN" sz="2000" b="1" u="sng" dirty="0" smtClean="0"/>
            <a:t>68 million tonnes</a:t>
          </a:r>
          <a:r>
            <a:rPr lang="en-IN" sz="2000" b="1" dirty="0" smtClean="0"/>
            <a:t> of sulphur are produced annually</a:t>
          </a:r>
          <a:endParaRPr lang="en-IN" sz="2000" b="1" dirty="0"/>
        </a:p>
      </dgm:t>
    </dgm:pt>
    <dgm:pt modelId="{E7B9855B-6B84-48B0-8B77-390A44805600}" type="parTrans" cxnId="{AB04974B-9CB3-4FB7-849A-C1110FCC8102}">
      <dgm:prSet/>
      <dgm:spPr/>
      <dgm:t>
        <a:bodyPr/>
        <a:lstStyle/>
        <a:p>
          <a:endParaRPr lang="en-IN"/>
        </a:p>
      </dgm:t>
    </dgm:pt>
    <dgm:pt modelId="{7901B99F-A1BA-44CA-9194-CB8B5DD5A647}" type="sibTrans" cxnId="{AB04974B-9CB3-4FB7-849A-C1110FCC8102}">
      <dgm:prSet/>
      <dgm:spPr/>
      <dgm:t>
        <a:bodyPr/>
        <a:lstStyle/>
        <a:p>
          <a:endParaRPr lang="en-IN"/>
        </a:p>
      </dgm:t>
    </dgm:pt>
    <dgm:pt modelId="{2494CC85-6DC1-44AE-B9F0-077FE164A5C3}">
      <dgm:prSet phldrT="[Text]" custT="1"/>
      <dgm:spPr/>
      <dgm:t>
        <a:bodyPr/>
        <a:lstStyle/>
        <a:p>
          <a:pPr algn="just"/>
          <a:r>
            <a:rPr lang="en-IN" sz="2000" b="1" smtClean="0"/>
            <a:t>Around </a:t>
          </a:r>
          <a:r>
            <a:rPr lang="en-IN" sz="2000" b="1" u="sng" smtClean="0"/>
            <a:t>36 million tonnes</a:t>
          </a:r>
          <a:r>
            <a:rPr lang="en-IN" sz="2000" b="1" smtClean="0"/>
            <a:t> of sulphur are traded annually (53%</a:t>
          </a:r>
          <a:r>
            <a:rPr lang="en-IN" sz="1900" b="1" smtClean="0"/>
            <a:t>) </a:t>
          </a:r>
          <a:endParaRPr lang="en-IN" sz="1900" b="1" dirty="0"/>
        </a:p>
      </dgm:t>
    </dgm:pt>
    <dgm:pt modelId="{4AA2E06F-6FEB-4187-BC38-4FFACCAFCC4B}" type="parTrans" cxnId="{1760DC40-9CC5-4564-8DFA-3D3D29B1B0B7}">
      <dgm:prSet/>
      <dgm:spPr/>
      <dgm:t>
        <a:bodyPr/>
        <a:lstStyle/>
        <a:p>
          <a:endParaRPr lang="en-IN"/>
        </a:p>
      </dgm:t>
    </dgm:pt>
    <dgm:pt modelId="{13ACCB7F-E43E-426E-A2FD-BFF7CB49ED4F}" type="sibTrans" cxnId="{1760DC40-9CC5-4564-8DFA-3D3D29B1B0B7}">
      <dgm:prSet/>
      <dgm:spPr/>
      <dgm:t>
        <a:bodyPr/>
        <a:lstStyle/>
        <a:p>
          <a:endParaRPr lang="en-IN"/>
        </a:p>
      </dgm:t>
    </dgm:pt>
    <dgm:pt modelId="{6480D3D5-6E51-4E6E-9CB5-9F8A810B9110}">
      <dgm:prSet phldrT="[Text]" custT="1"/>
      <dgm:spPr/>
      <dgm:t>
        <a:bodyPr/>
        <a:lstStyle/>
        <a:p>
          <a:pPr algn="just"/>
          <a:r>
            <a:rPr lang="en-IN" sz="2000" b="1" smtClean="0"/>
            <a:t>The Middle East accounts for </a:t>
          </a:r>
          <a:r>
            <a:rPr lang="en-IN" sz="2000" b="1" u="sng" smtClean="0"/>
            <a:t>over 40% of exports.</a:t>
          </a:r>
          <a:endParaRPr lang="en-IN" sz="2000" b="1" u="sng" dirty="0"/>
        </a:p>
      </dgm:t>
    </dgm:pt>
    <dgm:pt modelId="{CDF8CFD4-0D44-4C0F-B696-A2381E875790}" type="parTrans" cxnId="{231DD08F-0EDE-4C7A-AEE4-F833162A5C72}">
      <dgm:prSet/>
      <dgm:spPr/>
      <dgm:t>
        <a:bodyPr/>
        <a:lstStyle/>
        <a:p>
          <a:endParaRPr lang="en-IN"/>
        </a:p>
      </dgm:t>
    </dgm:pt>
    <dgm:pt modelId="{FF7E9BB6-E7A5-4BC2-9A03-66C550EC6BE3}" type="sibTrans" cxnId="{231DD08F-0EDE-4C7A-AEE4-F833162A5C72}">
      <dgm:prSet/>
      <dgm:spPr/>
      <dgm:t>
        <a:bodyPr/>
        <a:lstStyle/>
        <a:p>
          <a:endParaRPr lang="en-IN"/>
        </a:p>
      </dgm:t>
    </dgm:pt>
    <dgm:pt modelId="{683BB5B1-57A3-4714-9813-A3477CD378C0}">
      <dgm:prSet phldrT="[Text]" custT="1"/>
      <dgm:spPr/>
      <dgm:t>
        <a:bodyPr/>
        <a:lstStyle/>
        <a:p>
          <a:pPr algn="just"/>
          <a:r>
            <a:rPr lang="en-IN" sz="2000" b="1" smtClean="0"/>
            <a:t>Around </a:t>
          </a:r>
          <a:r>
            <a:rPr lang="en-IN" sz="2000" b="1" u="sng" smtClean="0"/>
            <a:t>99% is a by-product </a:t>
          </a:r>
          <a:r>
            <a:rPr lang="en-IN" sz="2000" b="1" smtClean="0"/>
            <a:t>of oil and gas production and refining</a:t>
          </a:r>
          <a:endParaRPr lang="en-IN" sz="2000" b="1" dirty="0"/>
        </a:p>
      </dgm:t>
    </dgm:pt>
    <dgm:pt modelId="{B75BCD81-63CB-43A6-8924-1A31786A6E85}" type="parTrans" cxnId="{A0A14F0E-9704-446C-985A-35B1F14D9210}">
      <dgm:prSet/>
      <dgm:spPr/>
      <dgm:t>
        <a:bodyPr/>
        <a:lstStyle/>
        <a:p>
          <a:endParaRPr lang="en-IN"/>
        </a:p>
      </dgm:t>
    </dgm:pt>
    <dgm:pt modelId="{05E17F13-B3CE-4E29-977B-FD0F973EA320}" type="sibTrans" cxnId="{A0A14F0E-9704-446C-985A-35B1F14D9210}">
      <dgm:prSet/>
      <dgm:spPr/>
      <dgm:t>
        <a:bodyPr/>
        <a:lstStyle/>
        <a:p>
          <a:endParaRPr lang="en-IN"/>
        </a:p>
      </dgm:t>
    </dgm:pt>
    <dgm:pt modelId="{D79AC17A-CF45-4FBA-A1CA-C69C4690779E}">
      <dgm:prSet custT="1"/>
      <dgm:spPr/>
      <dgm:t>
        <a:bodyPr/>
        <a:lstStyle/>
        <a:p>
          <a:pPr algn="just"/>
          <a:r>
            <a:rPr lang="en-IN" sz="2000" b="1" smtClean="0"/>
            <a:t>Eastern Asia and Africa each account for more than </a:t>
          </a:r>
          <a:r>
            <a:rPr lang="en-IN" sz="2000" b="1" u="sng" smtClean="0"/>
            <a:t>10 million tonnes of imports.</a:t>
          </a:r>
          <a:endParaRPr lang="en-IN" sz="2000" b="1" u="sng" dirty="0"/>
        </a:p>
      </dgm:t>
    </dgm:pt>
    <dgm:pt modelId="{1EAA4125-4D2B-41AD-8ECA-B5A0EBD249F7}" type="parTrans" cxnId="{50F94A34-F096-4971-8D38-662EFF2D0FCF}">
      <dgm:prSet/>
      <dgm:spPr/>
      <dgm:t>
        <a:bodyPr/>
        <a:lstStyle/>
        <a:p>
          <a:endParaRPr lang="en-IN"/>
        </a:p>
      </dgm:t>
    </dgm:pt>
    <dgm:pt modelId="{4C59FDAE-87A3-4705-95A7-4DDAF6F8F3A5}" type="sibTrans" cxnId="{50F94A34-F096-4971-8D38-662EFF2D0FCF}">
      <dgm:prSet/>
      <dgm:spPr/>
      <dgm:t>
        <a:bodyPr/>
        <a:lstStyle/>
        <a:p>
          <a:endParaRPr lang="en-IN"/>
        </a:p>
      </dgm:t>
    </dgm:pt>
    <dgm:pt modelId="{3040E134-C9BE-4AFE-AC40-869F916743DF}" type="pres">
      <dgm:prSet presAssocID="{CAD66E71-F63B-431D-A8C7-5792102AF4C2}" presName="Name0" presStyleCnt="0">
        <dgm:presLayoutVars>
          <dgm:chPref val="1"/>
          <dgm:dir/>
          <dgm:animOne val="branch"/>
          <dgm:animLvl val="lvl"/>
          <dgm:resizeHandles/>
        </dgm:presLayoutVars>
      </dgm:prSet>
      <dgm:spPr/>
      <dgm:t>
        <a:bodyPr/>
        <a:lstStyle/>
        <a:p>
          <a:endParaRPr lang="en-IN"/>
        </a:p>
      </dgm:t>
    </dgm:pt>
    <dgm:pt modelId="{8AD087AA-0B64-45A3-B2FC-E2C287A89B6C}" type="pres">
      <dgm:prSet presAssocID="{D18C6A54-2DC4-4A51-911E-AEF0EB3B03FF}" presName="vertOne" presStyleCnt="0"/>
      <dgm:spPr/>
      <dgm:t>
        <a:bodyPr/>
        <a:lstStyle/>
        <a:p>
          <a:endParaRPr lang="en-IN"/>
        </a:p>
      </dgm:t>
    </dgm:pt>
    <dgm:pt modelId="{AA552AC6-3CB2-4968-938D-65DEA9F80F4D}" type="pres">
      <dgm:prSet presAssocID="{D18C6A54-2DC4-4A51-911E-AEF0EB3B03FF}" presName="txOne" presStyleLbl="node0" presStyleIdx="0" presStyleCnt="1" custScaleY="80203" custLinFactNeighborX="148" custLinFactNeighborY="-28826">
        <dgm:presLayoutVars>
          <dgm:chPref val="3"/>
        </dgm:presLayoutVars>
      </dgm:prSet>
      <dgm:spPr/>
      <dgm:t>
        <a:bodyPr/>
        <a:lstStyle/>
        <a:p>
          <a:endParaRPr lang="en-IN"/>
        </a:p>
      </dgm:t>
    </dgm:pt>
    <dgm:pt modelId="{3DAB54E7-B108-45AC-BF41-1C8940428BC1}" type="pres">
      <dgm:prSet presAssocID="{D18C6A54-2DC4-4A51-911E-AEF0EB3B03FF}" presName="parTransOne" presStyleCnt="0"/>
      <dgm:spPr/>
      <dgm:t>
        <a:bodyPr/>
        <a:lstStyle/>
        <a:p>
          <a:endParaRPr lang="en-IN"/>
        </a:p>
      </dgm:t>
    </dgm:pt>
    <dgm:pt modelId="{BA85B4C0-84B6-4C02-B5D6-E13482C8FE8F}" type="pres">
      <dgm:prSet presAssocID="{D18C6A54-2DC4-4A51-911E-AEF0EB3B03FF}" presName="horzOne" presStyleCnt="0"/>
      <dgm:spPr/>
      <dgm:t>
        <a:bodyPr/>
        <a:lstStyle/>
        <a:p>
          <a:endParaRPr lang="en-IN"/>
        </a:p>
      </dgm:t>
    </dgm:pt>
    <dgm:pt modelId="{0D9C1C05-9172-401D-AC22-3270565E7163}" type="pres">
      <dgm:prSet presAssocID="{2494CC85-6DC1-44AE-B9F0-077FE164A5C3}" presName="vertTwo" presStyleCnt="0"/>
      <dgm:spPr/>
      <dgm:t>
        <a:bodyPr/>
        <a:lstStyle/>
        <a:p>
          <a:endParaRPr lang="en-IN"/>
        </a:p>
      </dgm:t>
    </dgm:pt>
    <dgm:pt modelId="{BA9845B8-0359-4C74-B0B2-D2C2ADA6B608}" type="pres">
      <dgm:prSet presAssocID="{2494CC85-6DC1-44AE-B9F0-077FE164A5C3}" presName="txTwo" presStyleLbl="node2" presStyleIdx="0" presStyleCnt="2">
        <dgm:presLayoutVars>
          <dgm:chPref val="3"/>
        </dgm:presLayoutVars>
      </dgm:prSet>
      <dgm:spPr/>
      <dgm:t>
        <a:bodyPr/>
        <a:lstStyle/>
        <a:p>
          <a:endParaRPr lang="en-IN"/>
        </a:p>
      </dgm:t>
    </dgm:pt>
    <dgm:pt modelId="{D94CB108-B5AC-43F3-81EF-4B04E0A58D30}" type="pres">
      <dgm:prSet presAssocID="{2494CC85-6DC1-44AE-B9F0-077FE164A5C3}" presName="parTransTwo" presStyleCnt="0"/>
      <dgm:spPr/>
      <dgm:t>
        <a:bodyPr/>
        <a:lstStyle/>
        <a:p>
          <a:endParaRPr lang="en-IN"/>
        </a:p>
      </dgm:t>
    </dgm:pt>
    <dgm:pt modelId="{0491C67E-BAD4-4854-9A0E-C1D47D3B9DA4}" type="pres">
      <dgm:prSet presAssocID="{2494CC85-6DC1-44AE-B9F0-077FE164A5C3}" presName="horzTwo" presStyleCnt="0"/>
      <dgm:spPr/>
      <dgm:t>
        <a:bodyPr/>
        <a:lstStyle/>
        <a:p>
          <a:endParaRPr lang="en-IN"/>
        </a:p>
      </dgm:t>
    </dgm:pt>
    <dgm:pt modelId="{37E6DA82-8946-4894-8908-B1A56370456C}" type="pres">
      <dgm:prSet presAssocID="{6480D3D5-6E51-4E6E-9CB5-9F8A810B9110}" presName="vertThree" presStyleCnt="0"/>
      <dgm:spPr/>
      <dgm:t>
        <a:bodyPr/>
        <a:lstStyle/>
        <a:p>
          <a:endParaRPr lang="en-IN"/>
        </a:p>
      </dgm:t>
    </dgm:pt>
    <dgm:pt modelId="{0EC41E91-1385-45FF-BDFB-4052DB78CCE1}" type="pres">
      <dgm:prSet presAssocID="{6480D3D5-6E51-4E6E-9CB5-9F8A810B9110}" presName="txThree" presStyleLbl="node3" presStyleIdx="0" presStyleCnt="2">
        <dgm:presLayoutVars>
          <dgm:chPref val="3"/>
        </dgm:presLayoutVars>
      </dgm:prSet>
      <dgm:spPr/>
      <dgm:t>
        <a:bodyPr/>
        <a:lstStyle/>
        <a:p>
          <a:endParaRPr lang="en-IN"/>
        </a:p>
      </dgm:t>
    </dgm:pt>
    <dgm:pt modelId="{11122600-E097-41E6-9EC4-C1536ACCD377}" type="pres">
      <dgm:prSet presAssocID="{6480D3D5-6E51-4E6E-9CB5-9F8A810B9110}" presName="horzThree" presStyleCnt="0"/>
      <dgm:spPr/>
      <dgm:t>
        <a:bodyPr/>
        <a:lstStyle/>
        <a:p>
          <a:endParaRPr lang="en-IN"/>
        </a:p>
      </dgm:t>
    </dgm:pt>
    <dgm:pt modelId="{B68ACC98-DDAA-458B-AFA7-B065D4C75025}" type="pres">
      <dgm:prSet presAssocID="{FF7E9BB6-E7A5-4BC2-9A03-66C550EC6BE3}" presName="sibSpaceThree" presStyleCnt="0"/>
      <dgm:spPr/>
      <dgm:t>
        <a:bodyPr/>
        <a:lstStyle/>
        <a:p>
          <a:endParaRPr lang="en-IN"/>
        </a:p>
      </dgm:t>
    </dgm:pt>
    <dgm:pt modelId="{DF4D1E83-2333-4948-BD33-C0E57B3E2A38}" type="pres">
      <dgm:prSet presAssocID="{D79AC17A-CF45-4FBA-A1CA-C69C4690779E}" presName="vertThree" presStyleCnt="0"/>
      <dgm:spPr/>
      <dgm:t>
        <a:bodyPr/>
        <a:lstStyle/>
        <a:p>
          <a:endParaRPr lang="en-IN"/>
        </a:p>
      </dgm:t>
    </dgm:pt>
    <dgm:pt modelId="{BA11135B-6C7A-4FA6-A6A8-4F7B124167DF}" type="pres">
      <dgm:prSet presAssocID="{D79AC17A-CF45-4FBA-A1CA-C69C4690779E}" presName="txThree" presStyleLbl="node3" presStyleIdx="1" presStyleCnt="2">
        <dgm:presLayoutVars>
          <dgm:chPref val="3"/>
        </dgm:presLayoutVars>
      </dgm:prSet>
      <dgm:spPr/>
      <dgm:t>
        <a:bodyPr/>
        <a:lstStyle/>
        <a:p>
          <a:endParaRPr lang="en-IN"/>
        </a:p>
      </dgm:t>
    </dgm:pt>
    <dgm:pt modelId="{6A7886CC-4834-42BD-A7F1-A94179C95382}" type="pres">
      <dgm:prSet presAssocID="{D79AC17A-CF45-4FBA-A1CA-C69C4690779E}" presName="horzThree" presStyleCnt="0"/>
      <dgm:spPr/>
      <dgm:t>
        <a:bodyPr/>
        <a:lstStyle/>
        <a:p>
          <a:endParaRPr lang="en-IN"/>
        </a:p>
      </dgm:t>
    </dgm:pt>
    <dgm:pt modelId="{B41BAF5C-DC32-4F89-9FBA-F69E5578DAC8}" type="pres">
      <dgm:prSet presAssocID="{13ACCB7F-E43E-426E-A2FD-BFF7CB49ED4F}" presName="sibSpaceTwo" presStyleCnt="0"/>
      <dgm:spPr/>
      <dgm:t>
        <a:bodyPr/>
        <a:lstStyle/>
        <a:p>
          <a:endParaRPr lang="en-IN"/>
        </a:p>
      </dgm:t>
    </dgm:pt>
    <dgm:pt modelId="{5893FF56-1841-4E40-879C-AC22177A59CB}" type="pres">
      <dgm:prSet presAssocID="{683BB5B1-57A3-4714-9813-A3477CD378C0}" presName="vertTwo" presStyleCnt="0"/>
      <dgm:spPr/>
      <dgm:t>
        <a:bodyPr/>
        <a:lstStyle/>
        <a:p>
          <a:endParaRPr lang="en-IN"/>
        </a:p>
      </dgm:t>
    </dgm:pt>
    <dgm:pt modelId="{B412F1CE-39D5-42D6-B8AD-CDBB79CC5B07}" type="pres">
      <dgm:prSet presAssocID="{683BB5B1-57A3-4714-9813-A3477CD378C0}" presName="txTwo" presStyleLbl="node2" presStyleIdx="1" presStyleCnt="2">
        <dgm:presLayoutVars>
          <dgm:chPref val="3"/>
        </dgm:presLayoutVars>
      </dgm:prSet>
      <dgm:spPr/>
      <dgm:t>
        <a:bodyPr/>
        <a:lstStyle/>
        <a:p>
          <a:endParaRPr lang="en-IN"/>
        </a:p>
      </dgm:t>
    </dgm:pt>
    <dgm:pt modelId="{ECE01E78-7EF9-4D8D-BD36-7520ED0CBE51}" type="pres">
      <dgm:prSet presAssocID="{683BB5B1-57A3-4714-9813-A3477CD378C0}" presName="horzTwo" presStyleCnt="0"/>
      <dgm:spPr/>
      <dgm:t>
        <a:bodyPr/>
        <a:lstStyle/>
        <a:p>
          <a:endParaRPr lang="en-IN"/>
        </a:p>
      </dgm:t>
    </dgm:pt>
  </dgm:ptLst>
  <dgm:cxnLst>
    <dgm:cxn modelId="{1953855D-B75D-4AF0-B62A-E26D27DBBBF3}" type="presOf" srcId="{6480D3D5-6E51-4E6E-9CB5-9F8A810B9110}" destId="{0EC41E91-1385-45FF-BDFB-4052DB78CCE1}" srcOrd="0" destOrd="0" presId="urn:microsoft.com/office/officeart/2005/8/layout/hierarchy4"/>
    <dgm:cxn modelId="{50F94A34-F096-4971-8D38-662EFF2D0FCF}" srcId="{2494CC85-6DC1-44AE-B9F0-077FE164A5C3}" destId="{D79AC17A-CF45-4FBA-A1CA-C69C4690779E}" srcOrd="1" destOrd="0" parTransId="{1EAA4125-4D2B-41AD-8ECA-B5A0EBD249F7}" sibTransId="{4C59FDAE-87A3-4705-95A7-4DDAF6F8F3A5}"/>
    <dgm:cxn modelId="{DDB6EE6B-CA1B-4926-98F4-0217B5879BE5}" type="presOf" srcId="{D18C6A54-2DC4-4A51-911E-AEF0EB3B03FF}" destId="{AA552AC6-3CB2-4968-938D-65DEA9F80F4D}" srcOrd="0" destOrd="0" presId="urn:microsoft.com/office/officeart/2005/8/layout/hierarchy4"/>
    <dgm:cxn modelId="{AB04974B-9CB3-4FB7-849A-C1110FCC8102}" srcId="{CAD66E71-F63B-431D-A8C7-5792102AF4C2}" destId="{D18C6A54-2DC4-4A51-911E-AEF0EB3B03FF}" srcOrd="0" destOrd="0" parTransId="{E7B9855B-6B84-48B0-8B77-390A44805600}" sibTransId="{7901B99F-A1BA-44CA-9194-CB8B5DD5A647}"/>
    <dgm:cxn modelId="{8C488525-9884-4FB1-BC48-A3ED4178AFD3}" type="presOf" srcId="{CAD66E71-F63B-431D-A8C7-5792102AF4C2}" destId="{3040E134-C9BE-4AFE-AC40-869F916743DF}" srcOrd="0" destOrd="0" presId="urn:microsoft.com/office/officeart/2005/8/layout/hierarchy4"/>
    <dgm:cxn modelId="{84A4982F-ACD3-471A-BC40-D6DF2C373B4E}" type="presOf" srcId="{683BB5B1-57A3-4714-9813-A3477CD378C0}" destId="{B412F1CE-39D5-42D6-B8AD-CDBB79CC5B07}" srcOrd="0" destOrd="0" presId="urn:microsoft.com/office/officeart/2005/8/layout/hierarchy4"/>
    <dgm:cxn modelId="{231DD08F-0EDE-4C7A-AEE4-F833162A5C72}" srcId="{2494CC85-6DC1-44AE-B9F0-077FE164A5C3}" destId="{6480D3D5-6E51-4E6E-9CB5-9F8A810B9110}" srcOrd="0" destOrd="0" parTransId="{CDF8CFD4-0D44-4C0F-B696-A2381E875790}" sibTransId="{FF7E9BB6-E7A5-4BC2-9A03-66C550EC6BE3}"/>
    <dgm:cxn modelId="{7BD3E851-BF3C-4196-81F3-1E529C7488B0}" type="presOf" srcId="{2494CC85-6DC1-44AE-B9F0-077FE164A5C3}" destId="{BA9845B8-0359-4C74-B0B2-D2C2ADA6B608}" srcOrd="0" destOrd="0" presId="urn:microsoft.com/office/officeart/2005/8/layout/hierarchy4"/>
    <dgm:cxn modelId="{A0A14F0E-9704-446C-985A-35B1F14D9210}" srcId="{D18C6A54-2DC4-4A51-911E-AEF0EB3B03FF}" destId="{683BB5B1-57A3-4714-9813-A3477CD378C0}" srcOrd="1" destOrd="0" parTransId="{B75BCD81-63CB-43A6-8924-1A31786A6E85}" sibTransId="{05E17F13-B3CE-4E29-977B-FD0F973EA320}"/>
    <dgm:cxn modelId="{469A8099-E7F3-4C09-9547-2316FD0DFC7F}" type="presOf" srcId="{D79AC17A-CF45-4FBA-A1CA-C69C4690779E}" destId="{BA11135B-6C7A-4FA6-A6A8-4F7B124167DF}" srcOrd="0" destOrd="0" presId="urn:microsoft.com/office/officeart/2005/8/layout/hierarchy4"/>
    <dgm:cxn modelId="{1760DC40-9CC5-4564-8DFA-3D3D29B1B0B7}" srcId="{D18C6A54-2DC4-4A51-911E-AEF0EB3B03FF}" destId="{2494CC85-6DC1-44AE-B9F0-077FE164A5C3}" srcOrd="0" destOrd="0" parTransId="{4AA2E06F-6FEB-4187-BC38-4FFACCAFCC4B}" sibTransId="{13ACCB7F-E43E-426E-A2FD-BFF7CB49ED4F}"/>
    <dgm:cxn modelId="{F0D0FA15-DD56-4BAB-9F13-3DA8C1C4C70C}" type="presParOf" srcId="{3040E134-C9BE-4AFE-AC40-869F916743DF}" destId="{8AD087AA-0B64-45A3-B2FC-E2C287A89B6C}" srcOrd="0" destOrd="0" presId="urn:microsoft.com/office/officeart/2005/8/layout/hierarchy4"/>
    <dgm:cxn modelId="{5FCA21B7-8D44-4C99-9D50-17BB0498EF56}" type="presParOf" srcId="{8AD087AA-0B64-45A3-B2FC-E2C287A89B6C}" destId="{AA552AC6-3CB2-4968-938D-65DEA9F80F4D}" srcOrd="0" destOrd="0" presId="urn:microsoft.com/office/officeart/2005/8/layout/hierarchy4"/>
    <dgm:cxn modelId="{9E506767-76E8-45AF-9134-DB866BC26E07}" type="presParOf" srcId="{8AD087AA-0B64-45A3-B2FC-E2C287A89B6C}" destId="{3DAB54E7-B108-45AC-BF41-1C8940428BC1}" srcOrd="1" destOrd="0" presId="urn:microsoft.com/office/officeart/2005/8/layout/hierarchy4"/>
    <dgm:cxn modelId="{E5E3AFCC-4799-4BA6-B53E-2C41C2BF35A7}" type="presParOf" srcId="{8AD087AA-0B64-45A3-B2FC-E2C287A89B6C}" destId="{BA85B4C0-84B6-4C02-B5D6-E13482C8FE8F}" srcOrd="2" destOrd="0" presId="urn:microsoft.com/office/officeart/2005/8/layout/hierarchy4"/>
    <dgm:cxn modelId="{30224639-1AA9-4CFF-8685-38D921B2CA6C}" type="presParOf" srcId="{BA85B4C0-84B6-4C02-B5D6-E13482C8FE8F}" destId="{0D9C1C05-9172-401D-AC22-3270565E7163}" srcOrd="0" destOrd="0" presId="urn:microsoft.com/office/officeart/2005/8/layout/hierarchy4"/>
    <dgm:cxn modelId="{7C248788-4034-4756-B5F9-DA4DA1812FA3}" type="presParOf" srcId="{0D9C1C05-9172-401D-AC22-3270565E7163}" destId="{BA9845B8-0359-4C74-B0B2-D2C2ADA6B608}" srcOrd="0" destOrd="0" presId="urn:microsoft.com/office/officeart/2005/8/layout/hierarchy4"/>
    <dgm:cxn modelId="{6D47C4BB-A1CB-42FC-8565-07D7A56FBB74}" type="presParOf" srcId="{0D9C1C05-9172-401D-AC22-3270565E7163}" destId="{D94CB108-B5AC-43F3-81EF-4B04E0A58D30}" srcOrd="1" destOrd="0" presId="urn:microsoft.com/office/officeart/2005/8/layout/hierarchy4"/>
    <dgm:cxn modelId="{7A00C79D-BDB6-40C4-BAE2-0588D3F4FB93}" type="presParOf" srcId="{0D9C1C05-9172-401D-AC22-3270565E7163}" destId="{0491C67E-BAD4-4854-9A0E-C1D47D3B9DA4}" srcOrd="2" destOrd="0" presId="urn:microsoft.com/office/officeart/2005/8/layout/hierarchy4"/>
    <dgm:cxn modelId="{C4D242C8-C69F-4088-9125-3AC19AE01AF2}" type="presParOf" srcId="{0491C67E-BAD4-4854-9A0E-C1D47D3B9DA4}" destId="{37E6DA82-8946-4894-8908-B1A56370456C}" srcOrd="0" destOrd="0" presId="urn:microsoft.com/office/officeart/2005/8/layout/hierarchy4"/>
    <dgm:cxn modelId="{7F2F05DC-97EE-4809-BD36-E1D10C18BF2C}" type="presParOf" srcId="{37E6DA82-8946-4894-8908-B1A56370456C}" destId="{0EC41E91-1385-45FF-BDFB-4052DB78CCE1}" srcOrd="0" destOrd="0" presId="urn:microsoft.com/office/officeart/2005/8/layout/hierarchy4"/>
    <dgm:cxn modelId="{9545F721-C49A-43D0-AB45-ED9B58C6D240}" type="presParOf" srcId="{37E6DA82-8946-4894-8908-B1A56370456C}" destId="{11122600-E097-41E6-9EC4-C1536ACCD377}" srcOrd="1" destOrd="0" presId="urn:microsoft.com/office/officeart/2005/8/layout/hierarchy4"/>
    <dgm:cxn modelId="{76AE77E1-C05E-497C-8683-94DDF0E9B35C}" type="presParOf" srcId="{0491C67E-BAD4-4854-9A0E-C1D47D3B9DA4}" destId="{B68ACC98-DDAA-458B-AFA7-B065D4C75025}" srcOrd="1" destOrd="0" presId="urn:microsoft.com/office/officeart/2005/8/layout/hierarchy4"/>
    <dgm:cxn modelId="{EB4D3387-FC09-4119-BC93-533C02B47A30}" type="presParOf" srcId="{0491C67E-BAD4-4854-9A0E-C1D47D3B9DA4}" destId="{DF4D1E83-2333-4948-BD33-C0E57B3E2A38}" srcOrd="2" destOrd="0" presId="urn:microsoft.com/office/officeart/2005/8/layout/hierarchy4"/>
    <dgm:cxn modelId="{2A4204F6-23CC-4EAC-8146-E42EC0255D0E}" type="presParOf" srcId="{DF4D1E83-2333-4948-BD33-C0E57B3E2A38}" destId="{BA11135B-6C7A-4FA6-A6A8-4F7B124167DF}" srcOrd="0" destOrd="0" presId="urn:microsoft.com/office/officeart/2005/8/layout/hierarchy4"/>
    <dgm:cxn modelId="{F5E6BB22-3404-42FD-9F6C-5A090C35DE0F}" type="presParOf" srcId="{DF4D1E83-2333-4948-BD33-C0E57B3E2A38}" destId="{6A7886CC-4834-42BD-A7F1-A94179C95382}" srcOrd="1" destOrd="0" presId="urn:microsoft.com/office/officeart/2005/8/layout/hierarchy4"/>
    <dgm:cxn modelId="{604B97A4-2A2A-410F-A4E3-C778D59AA710}" type="presParOf" srcId="{BA85B4C0-84B6-4C02-B5D6-E13482C8FE8F}" destId="{B41BAF5C-DC32-4F89-9FBA-F69E5578DAC8}" srcOrd="1" destOrd="0" presId="urn:microsoft.com/office/officeart/2005/8/layout/hierarchy4"/>
    <dgm:cxn modelId="{AF9FC060-61AE-440D-9B14-3EAC71D06DFA}" type="presParOf" srcId="{BA85B4C0-84B6-4C02-B5D6-E13482C8FE8F}" destId="{5893FF56-1841-4E40-879C-AC22177A59CB}" srcOrd="2" destOrd="0" presId="urn:microsoft.com/office/officeart/2005/8/layout/hierarchy4"/>
    <dgm:cxn modelId="{6F77D9D1-7C11-4D29-9AA7-6F9BB3E5C7D8}" type="presParOf" srcId="{5893FF56-1841-4E40-879C-AC22177A59CB}" destId="{B412F1CE-39D5-42D6-B8AD-CDBB79CC5B07}" srcOrd="0" destOrd="0" presId="urn:microsoft.com/office/officeart/2005/8/layout/hierarchy4"/>
    <dgm:cxn modelId="{05B6F316-D96A-475D-B2A7-0B46AF6E2BE7}" type="presParOf" srcId="{5893FF56-1841-4E40-879C-AC22177A59CB}" destId="{ECE01E78-7EF9-4D8D-BD36-7520ED0CBE51}"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52AC6-3CB2-4968-938D-65DEA9F80F4D}">
      <dsp:nvSpPr>
        <dsp:cNvPr id="0" name=""/>
        <dsp:cNvSpPr/>
      </dsp:nvSpPr>
      <dsp:spPr>
        <a:xfrm>
          <a:off x="2166" y="0"/>
          <a:ext cx="9438048" cy="1376022"/>
        </a:xfrm>
        <a:prstGeom prst="roundRect">
          <a:avLst>
            <a:gd name="adj" fmla="val 10000"/>
          </a:avLst>
        </a:prstGeom>
        <a:gradFill rotWithShape="0">
          <a:gsLst>
            <a:gs pos="0">
              <a:schemeClr val="accent3">
                <a:alpha val="80000"/>
                <a:hueOff val="0"/>
                <a:satOff val="0"/>
                <a:lumOff val="0"/>
                <a:alphaOff val="0"/>
                <a:lumMod val="110000"/>
                <a:satMod val="105000"/>
                <a:tint val="67000"/>
              </a:schemeClr>
            </a:gs>
            <a:gs pos="50000">
              <a:schemeClr val="accent3">
                <a:alpha val="80000"/>
                <a:hueOff val="0"/>
                <a:satOff val="0"/>
                <a:lumOff val="0"/>
                <a:alphaOff val="0"/>
                <a:lumMod val="105000"/>
                <a:satMod val="103000"/>
                <a:tint val="73000"/>
              </a:schemeClr>
            </a:gs>
            <a:gs pos="100000">
              <a:schemeClr val="accent3">
                <a:alpha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IN" sz="2000" b="1" kern="1200" dirty="0" smtClean="0"/>
            <a:t>Around </a:t>
          </a:r>
          <a:r>
            <a:rPr lang="en-IN" sz="2000" b="1" u="sng" kern="1200" dirty="0" smtClean="0"/>
            <a:t>68 million tonnes</a:t>
          </a:r>
          <a:r>
            <a:rPr lang="en-IN" sz="2000" b="1" kern="1200" dirty="0" smtClean="0"/>
            <a:t> of sulphur are produced annually</a:t>
          </a:r>
          <a:endParaRPr lang="en-IN" sz="2000" b="1" kern="1200" dirty="0"/>
        </a:p>
      </dsp:txBody>
      <dsp:txXfrm>
        <a:off x="42468" y="40302"/>
        <a:ext cx="9357444" cy="1295418"/>
      </dsp:txXfrm>
    </dsp:sp>
    <dsp:sp modelId="{BA9845B8-0359-4C74-B0B2-D2C2ADA6B608}">
      <dsp:nvSpPr>
        <dsp:cNvPr id="0" name=""/>
        <dsp:cNvSpPr/>
      </dsp:nvSpPr>
      <dsp:spPr>
        <a:xfrm>
          <a:off x="1083" y="1552147"/>
          <a:ext cx="6165225" cy="1715674"/>
        </a:xfrm>
        <a:prstGeom prst="roundRect">
          <a:avLst>
            <a:gd name="adj" fmla="val 10000"/>
          </a:avLst>
        </a:prstGeom>
        <a:gradFill rotWithShape="0">
          <a:gsLst>
            <a:gs pos="0">
              <a:schemeClr val="accent3">
                <a:alpha val="70000"/>
                <a:hueOff val="0"/>
                <a:satOff val="0"/>
                <a:lumOff val="0"/>
                <a:alphaOff val="0"/>
                <a:lumMod val="110000"/>
                <a:satMod val="105000"/>
                <a:tint val="67000"/>
              </a:schemeClr>
            </a:gs>
            <a:gs pos="50000">
              <a:schemeClr val="accent3">
                <a:alpha val="70000"/>
                <a:hueOff val="0"/>
                <a:satOff val="0"/>
                <a:lumOff val="0"/>
                <a:alphaOff val="0"/>
                <a:lumMod val="105000"/>
                <a:satMod val="103000"/>
                <a:tint val="73000"/>
              </a:schemeClr>
            </a:gs>
            <a:gs pos="100000">
              <a:schemeClr val="accent3">
                <a:alpha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IN" sz="2000" b="1" kern="1200" smtClean="0"/>
            <a:t>Around </a:t>
          </a:r>
          <a:r>
            <a:rPr lang="en-IN" sz="2000" b="1" u="sng" kern="1200" smtClean="0"/>
            <a:t>36 million tonnes</a:t>
          </a:r>
          <a:r>
            <a:rPr lang="en-IN" sz="2000" b="1" kern="1200" smtClean="0"/>
            <a:t> of sulphur are traded annually (53%</a:t>
          </a:r>
          <a:r>
            <a:rPr lang="en-IN" sz="1900" b="1" kern="1200" smtClean="0"/>
            <a:t>) </a:t>
          </a:r>
          <a:endParaRPr lang="en-IN" sz="1900" b="1" kern="1200" dirty="0"/>
        </a:p>
      </dsp:txBody>
      <dsp:txXfrm>
        <a:off x="51333" y="1602397"/>
        <a:ext cx="6064725" cy="1615174"/>
      </dsp:txXfrm>
    </dsp:sp>
    <dsp:sp modelId="{0EC41E91-1385-45FF-BDFB-4052DB78CCE1}">
      <dsp:nvSpPr>
        <dsp:cNvPr id="0" name=""/>
        <dsp:cNvSpPr/>
      </dsp:nvSpPr>
      <dsp:spPr>
        <a:xfrm>
          <a:off x="1083" y="3443608"/>
          <a:ext cx="3019209" cy="1715674"/>
        </a:xfrm>
        <a:prstGeom prst="roundRect">
          <a:avLst>
            <a:gd name="adj" fmla="val 10000"/>
          </a:avLst>
        </a:prstGeom>
        <a:gradFill rotWithShape="0">
          <a:gsLst>
            <a:gs pos="0">
              <a:schemeClr val="accent3">
                <a:alpha val="50000"/>
                <a:hueOff val="0"/>
                <a:satOff val="0"/>
                <a:lumOff val="0"/>
                <a:alphaOff val="0"/>
                <a:lumMod val="110000"/>
                <a:satMod val="105000"/>
                <a:tint val="67000"/>
              </a:schemeClr>
            </a:gs>
            <a:gs pos="50000">
              <a:schemeClr val="accent3">
                <a:alpha val="50000"/>
                <a:hueOff val="0"/>
                <a:satOff val="0"/>
                <a:lumOff val="0"/>
                <a:alphaOff val="0"/>
                <a:lumMod val="105000"/>
                <a:satMod val="103000"/>
                <a:tint val="73000"/>
              </a:schemeClr>
            </a:gs>
            <a:gs pos="100000">
              <a:schemeClr val="accent3">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IN" sz="2000" b="1" kern="1200" smtClean="0"/>
            <a:t>The Middle East accounts for </a:t>
          </a:r>
          <a:r>
            <a:rPr lang="en-IN" sz="2000" b="1" u="sng" kern="1200" smtClean="0"/>
            <a:t>over 40% of exports.</a:t>
          </a:r>
          <a:endParaRPr lang="en-IN" sz="2000" b="1" u="sng" kern="1200" dirty="0"/>
        </a:p>
      </dsp:txBody>
      <dsp:txXfrm>
        <a:off x="51333" y="3493858"/>
        <a:ext cx="2918709" cy="1615174"/>
      </dsp:txXfrm>
    </dsp:sp>
    <dsp:sp modelId="{BA11135B-6C7A-4FA6-A6A8-4F7B124167DF}">
      <dsp:nvSpPr>
        <dsp:cNvPr id="0" name=""/>
        <dsp:cNvSpPr/>
      </dsp:nvSpPr>
      <dsp:spPr>
        <a:xfrm>
          <a:off x="3147099" y="3443608"/>
          <a:ext cx="3019209" cy="1715674"/>
        </a:xfrm>
        <a:prstGeom prst="roundRect">
          <a:avLst>
            <a:gd name="adj" fmla="val 10000"/>
          </a:avLst>
        </a:prstGeom>
        <a:gradFill rotWithShape="0">
          <a:gsLst>
            <a:gs pos="0">
              <a:schemeClr val="accent3">
                <a:alpha val="50000"/>
                <a:hueOff val="0"/>
                <a:satOff val="0"/>
                <a:lumOff val="0"/>
                <a:alphaOff val="0"/>
                <a:lumMod val="110000"/>
                <a:satMod val="105000"/>
                <a:tint val="67000"/>
              </a:schemeClr>
            </a:gs>
            <a:gs pos="50000">
              <a:schemeClr val="accent3">
                <a:alpha val="50000"/>
                <a:hueOff val="0"/>
                <a:satOff val="0"/>
                <a:lumOff val="0"/>
                <a:alphaOff val="0"/>
                <a:lumMod val="105000"/>
                <a:satMod val="103000"/>
                <a:tint val="73000"/>
              </a:schemeClr>
            </a:gs>
            <a:gs pos="100000">
              <a:schemeClr val="accent3">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IN" sz="2000" b="1" kern="1200" smtClean="0"/>
            <a:t>Eastern Asia and Africa each account for more than </a:t>
          </a:r>
          <a:r>
            <a:rPr lang="en-IN" sz="2000" b="1" u="sng" kern="1200" smtClean="0"/>
            <a:t>10 million tonnes of imports.</a:t>
          </a:r>
          <a:endParaRPr lang="en-IN" sz="2000" b="1" u="sng" kern="1200" dirty="0"/>
        </a:p>
      </dsp:txBody>
      <dsp:txXfrm>
        <a:off x="3197349" y="3493858"/>
        <a:ext cx="2918709" cy="1615174"/>
      </dsp:txXfrm>
    </dsp:sp>
    <dsp:sp modelId="{B412F1CE-39D5-42D6-B8AD-CDBB79CC5B07}">
      <dsp:nvSpPr>
        <dsp:cNvPr id="0" name=""/>
        <dsp:cNvSpPr/>
      </dsp:nvSpPr>
      <dsp:spPr>
        <a:xfrm>
          <a:off x="6419922" y="1552147"/>
          <a:ext cx="3019209" cy="1715674"/>
        </a:xfrm>
        <a:prstGeom prst="roundRect">
          <a:avLst>
            <a:gd name="adj" fmla="val 10000"/>
          </a:avLst>
        </a:prstGeom>
        <a:gradFill rotWithShape="0">
          <a:gsLst>
            <a:gs pos="0">
              <a:schemeClr val="accent3">
                <a:alpha val="70000"/>
                <a:hueOff val="0"/>
                <a:satOff val="0"/>
                <a:lumOff val="0"/>
                <a:alphaOff val="0"/>
                <a:lumMod val="110000"/>
                <a:satMod val="105000"/>
                <a:tint val="67000"/>
              </a:schemeClr>
            </a:gs>
            <a:gs pos="50000">
              <a:schemeClr val="accent3">
                <a:alpha val="70000"/>
                <a:hueOff val="0"/>
                <a:satOff val="0"/>
                <a:lumOff val="0"/>
                <a:alphaOff val="0"/>
                <a:lumMod val="105000"/>
                <a:satMod val="103000"/>
                <a:tint val="73000"/>
              </a:schemeClr>
            </a:gs>
            <a:gs pos="100000">
              <a:schemeClr val="accent3">
                <a:alpha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n-IN" sz="2000" b="1" kern="1200" smtClean="0"/>
            <a:t>Around </a:t>
          </a:r>
          <a:r>
            <a:rPr lang="en-IN" sz="2000" b="1" u="sng" kern="1200" smtClean="0"/>
            <a:t>99% is a by-product </a:t>
          </a:r>
          <a:r>
            <a:rPr lang="en-IN" sz="2000" b="1" kern="1200" smtClean="0"/>
            <a:t>of oil and gas production and refining</a:t>
          </a:r>
          <a:endParaRPr lang="en-IN" sz="2000" b="1" kern="1200" dirty="0"/>
        </a:p>
      </dsp:txBody>
      <dsp:txXfrm>
        <a:off x="6470172" y="1602397"/>
        <a:ext cx="2918709" cy="16151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9BDBBE-8D34-42CC-AF95-75F565F81617}" type="datetimeFigureOut">
              <a:rPr lang="en-IN" smtClean="0"/>
              <a:t>19-03-2024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52033B-20EF-430E-9302-A904A4492B85}" type="slidenum">
              <a:rPr lang="en-IN" smtClean="0"/>
              <a:t>‹#›</a:t>
            </a:fld>
            <a:endParaRPr lang="en-IN"/>
          </a:p>
        </p:txBody>
      </p:sp>
    </p:spTree>
    <p:extLst>
      <p:ext uri="{BB962C8B-B14F-4D97-AF65-F5344CB8AC3E}">
        <p14:creationId xmlns:p14="http://schemas.microsoft.com/office/powerpoint/2010/main" val="26866346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61BB0-2B49-4209-8A70-8432DE309601}" type="datetimeFigureOut">
              <a:rPr lang="en-IN" smtClean="0"/>
              <a:t>19-03-2024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87AE3-5DD0-441B-97E9-31499A12A58C}" type="slidenum">
              <a:rPr lang="en-IN" smtClean="0"/>
              <a:t>‹#›</a:t>
            </a:fld>
            <a:endParaRPr lang="en-IN"/>
          </a:p>
        </p:txBody>
      </p:sp>
    </p:spTree>
    <p:extLst>
      <p:ext uri="{BB962C8B-B14F-4D97-AF65-F5344CB8AC3E}">
        <p14:creationId xmlns:p14="http://schemas.microsoft.com/office/powerpoint/2010/main" val="15831157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4987AE3-5DD0-441B-97E9-31499A12A58C}" type="slidenum">
              <a:rPr lang="en-IN" smtClean="0"/>
              <a:t>1</a:t>
            </a:fld>
            <a:endParaRPr lang="en-IN"/>
          </a:p>
        </p:txBody>
      </p:sp>
    </p:spTree>
    <p:extLst>
      <p:ext uri="{BB962C8B-B14F-4D97-AF65-F5344CB8AC3E}">
        <p14:creationId xmlns:p14="http://schemas.microsoft.com/office/powerpoint/2010/main" val="4063571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4987AE3-5DD0-441B-97E9-31499A12A58C}" type="slidenum">
              <a:rPr lang="en-IN" smtClean="0"/>
              <a:t>2</a:t>
            </a:fld>
            <a:endParaRPr lang="en-IN"/>
          </a:p>
        </p:txBody>
      </p:sp>
    </p:spTree>
    <p:extLst>
      <p:ext uri="{BB962C8B-B14F-4D97-AF65-F5344CB8AC3E}">
        <p14:creationId xmlns:p14="http://schemas.microsoft.com/office/powerpoint/2010/main" val="276452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4987AE3-5DD0-441B-97E9-31499A12A58C}" type="slidenum">
              <a:rPr lang="en-IN" smtClean="0"/>
              <a:t>3</a:t>
            </a:fld>
            <a:endParaRPr lang="en-IN"/>
          </a:p>
        </p:txBody>
      </p:sp>
    </p:spTree>
    <p:extLst>
      <p:ext uri="{BB962C8B-B14F-4D97-AF65-F5344CB8AC3E}">
        <p14:creationId xmlns:p14="http://schemas.microsoft.com/office/powerpoint/2010/main" val="37513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4987AE3-5DD0-441B-97E9-31499A12A58C}" type="slidenum">
              <a:rPr lang="en-IN" smtClean="0"/>
              <a:t>5</a:t>
            </a:fld>
            <a:endParaRPr lang="en-IN"/>
          </a:p>
        </p:txBody>
      </p:sp>
    </p:spTree>
    <p:extLst>
      <p:ext uri="{BB962C8B-B14F-4D97-AF65-F5344CB8AC3E}">
        <p14:creationId xmlns:p14="http://schemas.microsoft.com/office/powerpoint/2010/main" val="2678715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4987AE3-5DD0-441B-97E9-31499A12A58C}" type="slidenum">
              <a:rPr lang="en-IN" smtClean="0"/>
              <a:t>19</a:t>
            </a:fld>
            <a:endParaRPr lang="en-IN"/>
          </a:p>
        </p:txBody>
      </p:sp>
    </p:spTree>
    <p:extLst>
      <p:ext uri="{BB962C8B-B14F-4D97-AF65-F5344CB8AC3E}">
        <p14:creationId xmlns:p14="http://schemas.microsoft.com/office/powerpoint/2010/main" val="3045755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9B9806-DA46-4C00-B1DA-DC6AD8607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CF3B3F9-2792-4586-ADD7-500E63E23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DCC17028-18E5-4CD2-8564-1BAB44ED84D1}"/>
              </a:ext>
            </a:extLst>
          </p:cNvPr>
          <p:cNvSpPr>
            <a:spLocks noGrp="1"/>
          </p:cNvSpPr>
          <p:nvPr>
            <p:ph type="dt" sz="half" idx="10"/>
          </p:nvPr>
        </p:nvSpPr>
        <p:spPr/>
        <p:txBody>
          <a:bodyPr/>
          <a:lstStyle/>
          <a:p>
            <a:r>
              <a:rPr lang="en-US" smtClean="0"/>
              <a:t>3/6/2024</a:t>
            </a:r>
            <a:endParaRPr lang="en-US"/>
          </a:p>
        </p:txBody>
      </p:sp>
      <p:sp>
        <p:nvSpPr>
          <p:cNvPr id="5" name="Footer Placeholder 4">
            <a:extLst>
              <a:ext uri="{FF2B5EF4-FFF2-40B4-BE49-F238E27FC236}">
                <a16:creationId xmlns="" xmlns:a16="http://schemas.microsoft.com/office/drawing/2014/main" id="{79FFF537-5487-4028-A18C-51C0FCD80F6C}"/>
              </a:ext>
            </a:extLst>
          </p:cNvPr>
          <p:cNvSpPr>
            <a:spLocks noGrp="1"/>
          </p:cNvSpPr>
          <p:nvPr>
            <p:ph type="ftr" sz="quarter" idx="11"/>
          </p:nvPr>
        </p:nvSpPr>
        <p:spPr/>
        <p:txBody>
          <a:bodyPr/>
          <a:lstStyle/>
          <a:p>
            <a:r>
              <a:rPr lang="en-US" smtClean="0"/>
              <a:t>Data Science Project</a:t>
            </a:r>
            <a:endParaRPr lang="en-US"/>
          </a:p>
        </p:txBody>
      </p:sp>
      <p:sp>
        <p:nvSpPr>
          <p:cNvPr id="6" name="Slide Number Placeholder 5">
            <a:extLst>
              <a:ext uri="{FF2B5EF4-FFF2-40B4-BE49-F238E27FC236}">
                <a16:creationId xmlns="" xmlns:a16="http://schemas.microsoft.com/office/drawing/2014/main" id="{2E613464-A0C8-46C5-B526-01C08EB95CDA}"/>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1583575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CE5DB5-FE04-4DB1-8CC7-BA72FD07EF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889AB67E-3ACE-4E1A-9DE1-F545C76D53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7C65010-66AC-4794-86CF-242A828F41EE}"/>
              </a:ext>
            </a:extLst>
          </p:cNvPr>
          <p:cNvSpPr>
            <a:spLocks noGrp="1"/>
          </p:cNvSpPr>
          <p:nvPr>
            <p:ph type="dt" sz="half" idx="10"/>
          </p:nvPr>
        </p:nvSpPr>
        <p:spPr/>
        <p:txBody>
          <a:bodyPr/>
          <a:lstStyle/>
          <a:p>
            <a:r>
              <a:rPr lang="en-US" smtClean="0"/>
              <a:t>3/6/2024</a:t>
            </a:r>
            <a:endParaRPr lang="en-US"/>
          </a:p>
        </p:txBody>
      </p:sp>
      <p:sp>
        <p:nvSpPr>
          <p:cNvPr id="5" name="Footer Placeholder 4">
            <a:extLst>
              <a:ext uri="{FF2B5EF4-FFF2-40B4-BE49-F238E27FC236}">
                <a16:creationId xmlns="" xmlns:a16="http://schemas.microsoft.com/office/drawing/2014/main" id="{8DEBBEEC-DCAD-45E9-B952-31AF9C1363BE}"/>
              </a:ext>
            </a:extLst>
          </p:cNvPr>
          <p:cNvSpPr>
            <a:spLocks noGrp="1"/>
          </p:cNvSpPr>
          <p:nvPr>
            <p:ph type="ftr" sz="quarter" idx="11"/>
          </p:nvPr>
        </p:nvSpPr>
        <p:spPr/>
        <p:txBody>
          <a:bodyPr/>
          <a:lstStyle/>
          <a:p>
            <a:r>
              <a:rPr lang="en-US" smtClean="0"/>
              <a:t>Data Science Project</a:t>
            </a:r>
            <a:endParaRPr lang="en-US"/>
          </a:p>
        </p:txBody>
      </p:sp>
      <p:sp>
        <p:nvSpPr>
          <p:cNvPr id="6" name="Slide Number Placeholder 5">
            <a:extLst>
              <a:ext uri="{FF2B5EF4-FFF2-40B4-BE49-F238E27FC236}">
                <a16:creationId xmlns="" xmlns:a16="http://schemas.microsoft.com/office/drawing/2014/main" id="{5E98300A-D0E1-4CF9-9661-9B8EA1EDEBCC}"/>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1308800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7DE0EBD-D79C-4318-B68B-80BE752985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ABBAF92-EC0E-4515-9455-8345366CC3C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26E740C-7EE9-4B68-9B49-FE1929727882}"/>
              </a:ext>
            </a:extLst>
          </p:cNvPr>
          <p:cNvSpPr>
            <a:spLocks noGrp="1"/>
          </p:cNvSpPr>
          <p:nvPr>
            <p:ph type="dt" sz="half" idx="10"/>
          </p:nvPr>
        </p:nvSpPr>
        <p:spPr/>
        <p:txBody>
          <a:bodyPr/>
          <a:lstStyle/>
          <a:p>
            <a:r>
              <a:rPr lang="en-US" smtClean="0"/>
              <a:t>3/6/2024</a:t>
            </a:r>
            <a:endParaRPr lang="en-US"/>
          </a:p>
        </p:txBody>
      </p:sp>
      <p:sp>
        <p:nvSpPr>
          <p:cNvPr id="5" name="Footer Placeholder 4">
            <a:extLst>
              <a:ext uri="{FF2B5EF4-FFF2-40B4-BE49-F238E27FC236}">
                <a16:creationId xmlns="" xmlns:a16="http://schemas.microsoft.com/office/drawing/2014/main" id="{5640BB07-F7CB-4134-8827-F5E801960101}"/>
              </a:ext>
            </a:extLst>
          </p:cNvPr>
          <p:cNvSpPr>
            <a:spLocks noGrp="1"/>
          </p:cNvSpPr>
          <p:nvPr>
            <p:ph type="ftr" sz="quarter" idx="11"/>
          </p:nvPr>
        </p:nvSpPr>
        <p:spPr/>
        <p:txBody>
          <a:bodyPr/>
          <a:lstStyle/>
          <a:p>
            <a:r>
              <a:rPr lang="en-US" smtClean="0"/>
              <a:t>Data Science Project</a:t>
            </a:r>
            <a:endParaRPr lang="en-US"/>
          </a:p>
        </p:txBody>
      </p:sp>
      <p:sp>
        <p:nvSpPr>
          <p:cNvPr id="6" name="Slide Number Placeholder 5">
            <a:extLst>
              <a:ext uri="{FF2B5EF4-FFF2-40B4-BE49-F238E27FC236}">
                <a16:creationId xmlns="" xmlns:a16="http://schemas.microsoft.com/office/drawing/2014/main" id="{9846C96E-AA42-4D6B-B7BE-0198C3C33875}"/>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2286120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50D527-DDE5-4363-926D-295B5D81A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61D9875-9DC0-466C-BC50-BA7D464F551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7BF1757-613A-4312-B469-41636D4430EC}"/>
              </a:ext>
            </a:extLst>
          </p:cNvPr>
          <p:cNvSpPr>
            <a:spLocks noGrp="1"/>
          </p:cNvSpPr>
          <p:nvPr>
            <p:ph type="dt" sz="half" idx="10"/>
          </p:nvPr>
        </p:nvSpPr>
        <p:spPr/>
        <p:txBody>
          <a:bodyPr/>
          <a:lstStyle/>
          <a:p>
            <a:r>
              <a:rPr lang="en-US" smtClean="0"/>
              <a:t>3/6/2024</a:t>
            </a:r>
            <a:endParaRPr lang="en-US"/>
          </a:p>
        </p:txBody>
      </p:sp>
      <p:sp>
        <p:nvSpPr>
          <p:cNvPr id="5" name="Footer Placeholder 4">
            <a:extLst>
              <a:ext uri="{FF2B5EF4-FFF2-40B4-BE49-F238E27FC236}">
                <a16:creationId xmlns="" xmlns:a16="http://schemas.microsoft.com/office/drawing/2014/main" id="{90FCC03B-26A1-49A6-849C-60B389039837}"/>
              </a:ext>
            </a:extLst>
          </p:cNvPr>
          <p:cNvSpPr>
            <a:spLocks noGrp="1"/>
          </p:cNvSpPr>
          <p:nvPr>
            <p:ph type="ftr" sz="quarter" idx="11"/>
          </p:nvPr>
        </p:nvSpPr>
        <p:spPr/>
        <p:txBody>
          <a:bodyPr/>
          <a:lstStyle/>
          <a:p>
            <a:r>
              <a:rPr lang="en-US" smtClean="0"/>
              <a:t>Data Science Project</a:t>
            </a:r>
            <a:endParaRPr lang="en-US"/>
          </a:p>
        </p:txBody>
      </p:sp>
      <p:sp>
        <p:nvSpPr>
          <p:cNvPr id="6" name="Slide Number Placeholder 5">
            <a:extLst>
              <a:ext uri="{FF2B5EF4-FFF2-40B4-BE49-F238E27FC236}">
                <a16:creationId xmlns="" xmlns:a16="http://schemas.microsoft.com/office/drawing/2014/main" id="{0F078CC6-AA29-451D-808E-957798A9DCB9}"/>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78310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9634E4-35C2-49D1-B677-1CCABF36DC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64B3A3A8-4FE8-4DB9-9174-A24AA48915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1E24BA2-B31E-4981-A01F-42BDB60BD875}"/>
              </a:ext>
            </a:extLst>
          </p:cNvPr>
          <p:cNvSpPr>
            <a:spLocks noGrp="1"/>
          </p:cNvSpPr>
          <p:nvPr>
            <p:ph type="dt" sz="half" idx="10"/>
          </p:nvPr>
        </p:nvSpPr>
        <p:spPr/>
        <p:txBody>
          <a:bodyPr/>
          <a:lstStyle/>
          <a:p>
            <a:r>
              <a:rPr lang="en-US" smtClean="0"/>
              <a:t>3/6/2024</a:t>
            </a:r>
            <a:endParaRPr lang="en-US"/>
          </a:p>
        </p:txBody>
      </p:sp>
      <p:sp>
        <p:nvSpPr>
          <p:cNvPr id="5" name="Footer Placeholder 4">
            <a:extLst>
              <a:ext uri="{FF2B5EF4-FFF2-40B4-BE49-F238E27FC236}">
                <a16:creationId xmlns="" xmlns:a16="http://schemas.microsoft.com/office/drawing/2014/main" id="{8ABB8576-A4BC-47EB-AEFD-6AD84833EC9C}"/>
              </a:ext>
            </a:extLst>
          </p:cNvPr>
          <p:cNvSpPr>
            <a:spLocks noGrp="1"/>
          </p:cNvSpPr>
          <p:nvPr>
            <p:ph type="ftr" sz="quarter" idx="11"/>
          </p:nvPr>
        </p:nvSpPr>
        <p:spPr/>
        <p:txBody>
          <a:bodyPr/>
          <a:lstStyle/>
          <a:p>
            <a:r>
              <a:rPr lang="en-US" smtClean="0"/>
              <a:t>Data Science Project</a:t>
            </a:r>
            <a:endParaRPr lang="en-US"/>
          </a:p>
        </p:txBody>
      </p:sp>
      <p:sp>
        <p:nvSpPr>
          <p:cNvPr id="6" name="Slide Number Placeholder 5">
            <a:extLst>
              <a:ext uri="{FF2B5EF4-FFF2-40B4-BE49-F238E27FC236}">
                <a16:creationId xmlns="" xmlns:a16="http://schemas.microsoft.com/office/drawing/2014/main" id="{507BBE68-85FC-49E7-AFCE-A71156EBF15B}"/>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134413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BF4B30-7ED7-4A15-90A7-233D32C9FD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97E81C0-0B1C-439F-8280-285F181570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CC56793F-0237-404F-AE42-14856840CC3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0A26646-58D7-4B5F-8A6D-BBE500AE994F}"/>
              </a:ext>
            </a:extLst>
          </p:cNvPr>
          <p:cNvSpPr>
            <a:spLocks noGrp="1"/>
          </p:cNvSpPr>
          <p:nvPr>
            <p:ph type="dt" sz="half" idx="10"/>
          </p:nvPr>
        </p:nvSpPr>
        <p:spPr/>
        <p:txBody>
          <a:bodyPr/>
          <a:lstStyle/>
          <a:p>
            <a:r>
              <a:rPr lang="en-US" smtClean="0"/>
              <a:t>3/6/2024</a:t>
            </a:r>
            <a:endParaRPr lang="en-US"/>
          </a:p>
        </p:txBody>
      </p:sp>
      <p:sp>
        <p:nvSpPr>
          <p:cNvPr id="6" name="Footer Placeholder 5">
            <a:extLst>
              <a:ext uri="{FF2B5EF4-FFF2-40B4-BE49-F238E27FC236}">
                <a16:creationId xmlns="" xmlns:a16="http://schemas.microsoft.com/office/drawing/2014/main" id="{9B9CB683-36B9-4A8B-9E29-367B4D4EDC8A}"/>
              </a:ext>
            </a:extLst>
          </p:cNvPr>
          <p:cNvSpPr>
            <a:spLocks noGrp="1"/>
          </p:cNvSpPr>
          <p:nvPr>
            <p:ph type="ftr" sz="quarter" idx="11"/>
          </p:nvPr>
        </p:nvSpPr>
        <p:spPr/>
        <p:txBody>
          <a:bodyPr/>
          <a:lstStyle/>
          <a:p>
            <a:r>
              <a:rPr lang="en-US" smtClean="0"/>
              <a:t>Data Science Project</a:t>
            </a:r>
            <a:endParaRPr lang="en-US"/>
          </a:p>
        </p:txBody>
      </p:sp>
      <p:sp>
        <p:nvSpPr>
          <p:cNvPr id="7" name="Slide Number Placeholder 6">
            <a:extLst>
              <a:ext uri="{FF2B5EF4-FFF2-40B4-BE49-F238E27FC236}">
                <a16:creationId xmlns="" xmlns:a16="http://schemas.microsoft.com/office/drawing/2014/main" id="{23E92F34-4356-4D0A-A762-F08DA7712A24}"/>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5640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E2C8B1-03F6-48CC-A62C-E4FEAB5C97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3847C59B-4388-4BD7-924D-EA0BE43363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D18E1E9-7A98-4F9D-AD0A-ABFA065B22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1553F274-326D-4C5D-BAD0-E325244F80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B0EAA0B-C447-4193-82F5-4DB9B2F983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569911B6-6214-4896-9193-B5A1D9D84B68}"/>
              </a:ext>
            </a:extLst>
          </p:cNvPr>
          <p:cNvSpPr>
            <a:spLocks noGrp="1"/>
          </p:cNvSpPr>
          <p:nvPr>
            <p:ph type="dt" sz="half" idx="10"/>
          </p:nvPr>
        </p:nvSpPr>
        <p:spPr/>
        <p:txBody>
          <a:bodyPr/>
          <a:lstStyle/>
          <a:p>
            <a:r>
              <a:rPr lang="en-US" smtClean="0"/>
              <a:t>3/6/2024</a:t>
            </a:r>
            <a:endParaRPr lang="en-US"/>
          </a:p>
        </p:txBody>
      </p:sp>
      <p:sp>
        <p:nvSpPr>
          <p:cNvPr id="8" name="Footer Placeholder 7">
            <a:extLst>
              <a:ext uri="{FF2B5EF4-FFF2-40B4-BE49-F238E27FC236}">
                <a16:creationId xmlns="" xmlns:a16="http://schemas.microsoft.com/office/drawing/2014/main" id="{6CAB736E-6DBB-430D-95E9-3575E6B3831F}"/>
              </a:ext>
            </a:extLst>
          </p:cNvPr>
          <p:cNvSpPr>
            <a:spLocks noGrp="1"/>
          </p:cNvSpPr>
          <p:nvPr>
            <p:ph type="ftr" sz="quarter" idx="11"/>
          </p:nvPr>
        </p:nvSpPr>
        <p:spPr/>
        <p:txBody>
          <a:bodyPr/>
          <a:lstStyle/>
          <a:p>
            <a:r>
              <a:rPr lang="en-US" smtClean="0"/>
              <a:t>Data Science Project</a:t>
            </a:r>
            <a:endParaRPr lang="en-US"/>
          </a:p>
        </p:txBody>
      </p:sp>
      <p:sp>
        <p:nvSpPr>
          <p:cNvPr id="9" name="Slide Number Placeholder 8">
            <a:extLst>
              <a:ext uri="{FF2B5EF4-FFF2-40B4-BE49-F238E27FC236}">
                <a16:creationId xmlns="" xmlns:a16="http://schemas.microsoft.com/office/drawing/2014/main" id="{9DC30BC7-0505-40A2-9367-0ADEB0704B1F}"/>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2391996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ACE25C-D91D-424A-BF3C-D956369771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A02B2E1-1AB6-4178-B644-FD56FD8D2BF0}"/>
              </a:ext>
            </a:extLst>
          </p:cNvPr>
          <p:cNvSpPr>
            <a:spLocks noGrp="1"/>
          </p:cNvSpPr>
          <p:nvPr>
            <p:ph type="dt" sz="half" idx="10"/>
          </p:nvPr>
        </p:nvSpPr>
        <p:spPr/>
        <p:txBody>
          <a:bodyPr/>
          <a:lstStyle/>
          <a:p>
            <a:r>
              <a:rPr lang="en-US" smtClean="0"/>
              <a:t>3/6/2024</a:t>
            </a:r>
            <a:endParaRPr lang="en-US"/>
          </a:p>
        </p:txBody>
      </p:sp>
      <p:sp>
        <p:nvSpPr>
          <p:cNvPr id="4" name="Footer Placeholder 3">
            <a:extLst>
              <a:ext uri="{FF2B5EF4-FFF2-40B4-BE49-F238E27FC236}">
                <a16:creationId xmlns="" xmlns:a16="http://schemas.microsoft.com/office/drawing/2014/main" id="{2C4087A6-962B-4D53-816C-A718C04C130E}"/>
              </a:ext>
            </a:extLst>
          </p:cNvPr>
          <p:cNvSpPr>
            <a:spLocks noGrp="1"/>
          </p:cNvSpPr>
          <p:nvPr>
            <p:ph type="ftr" sz="quarter" idx="11"/>
          </p:nvPr>
        </p:nvSpPr>
        <p:spPr/>
        <p:txBody>
          <a:bodyPr/>
          <a:lstStyle/>
          <a:p>
            <a:r>
              <a:rPr lang="en-US" smtClean="0"/>
              <a:t>Data Science Project</a:t>
            </a:r>
            <a:endParaRPr lang="en-US"/>
          </a:p>
        </p:txBody>
      </p:sp>
      <p:sp>
        <p:nvSpPr>
          <p:cNvPr id="5" name="Slide Number Placeholder 4">
            <a:extLst>
              <a:ext uri="{FF2B5EF4-FFF2-40B4-BE49-F238E27FC236}">
                <a16:creationId xmlns="" xmlns:a16="http://schemas.microsoft.com/office/drawing/2014/main" id="{121D6492-8544-4E2D-8376-E55527EC3CC9}"/>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22153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988EC59-46E0-49DD-8D51-471989D374CF}"/>
              </a:ext>
            </a:extLst>
          </p:cNvPr>
          <p:cNvSpPr>
            <a:spLocks noGrp="1"/>
          </p:cNvSpPr>
          <p:nvPr>
            <p:ph type="dt" sz="half" idx="10"/>
          </p:nvPr>
        </p:nvSpPr>
        <p:spPr/>
        <p:txBody>
          <a:bodyPr/>
          <a:lstStyle/>
          <a:p>
            <a:r>
              <a:rPr lang="en-US" smtClean="0"/>
              <a:t>3/6/2024</a:t>
            </a:r>
            <a:endParaRPr lang="en-US"/>
          </a:p>
        </p:txBody>
      </p:sp>
      <p:sp>
        <p:nvSpPr>
          <p:cNvPr id="3" name="Footer Placeholder 2">
            <a:extLst>
              <a:ext uri="{FF2B5EF4-FFF2-40B4-BE49-F238E27FC236}">
                <a16:creationId xmlns="" xmlns:a16="http://schemas.microsoft.com/office/drawing/2014/main" id="{7824C78D-0B57-4916-BC5E-6AD88023BEF4}"/>
              </a:ext>
            </a:extLst>
          </p:cNvPr>
          <p:cNvSpPr>
            <a:spLocks noGrp="1"/>
          </p:cNvSpPr>
          <p:nvPr>
            <p:ph type="ftr" sz="quarter" idx="11"/>
          </p:nvPr>
        </p:nvSpPr>
        <p:spPr/>
        <p:txBody>
          <a:bodyPr/>
          <a:lstStyle/>
          <a:p>
            <a:r>
              <a:rPr lang="en-US" smtClean="0"/>
              <a:t>Data Science Project</a:t>
            </a:r>
            <a:endParaRPr lang="en-US"/>
          </a:p>
        </p:txBody>
      </p:sp>
      <p:sp>
        <p:nvSpPr>
          <p:cNvPr id="4" name="Slide Number Placeholder 3">
            <a:extLst>
              <a:ext uri="{FF2B5EF4-FFF2-40B4-BE49-F238E27FC236}">
                <a16:creationId xmlns="" xmlns:a16="http://schemas.microsoft.com/office/drawing/2014/main" id="{DEC06A02-263B-4485-B162-ED15D253EA7D}"/>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4099633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39667B-8B07-4A11-8DE3-1EE918961A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79DF551-1F2E-4D4E-BC57-D13B4D2FD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4705330-7DD0-44C4-B755-91B9AD2A14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1C1DABC-E21A-4FD6-8200-745195B402AE}"/>
              </a:ext>
            </a:extLst>
          </p:cNvPr>
          <p:cNvSpPr>
            <a:spLocks noGrp="1"/>
          </p:cNvSpPr>
          <p:nvPr>
            <p:ph type="dt" sz="half" idx="10"/>
          </p:nvPr>
        </p:nvSpPr>
        <p:spPr/>
        <p:txBody>
          <a:bodyPr/>
          <a:lstStyle/>
          <a:p>
            <a:r>
              <a:rPr lang="en-US" smtClean="0"/>
              <a:t>3/6/2024</a:t>
            </a:r>
            <a:endParaRPr lang="en-US"/>
          </a:p>
        </p:txBody>
      </p:sp>
      <p:sp>
        <p:nvSpPr>
          <p:cNvPr id="6" name="Footer Placeholder 5">
            <a:extLst>
              <a:ext uri="{FF2B5EF4-FFF2-40B4-BE49-F238E27FC236}">
                <a16:creationId xmlns="" xmlns:a16="http://schemas.microsoft.com/office/drawing/2014/main" id="{A65C6618-50F0-475F-B652-8F5C91CC482E}"/>
              </a:ext>
            </a:extLst>
          </p:cNvPr>
          <p:cNvSpPr>
            <a:spLocks noGrp="1"/>
          </p:cNvSpPr>
          <p:nvPr>
            <p:ph type="ftr" sz="quarter" idx="11"/>
          </p:nvPr>
        </p:nvSpPr>
        <p:spPr/>
        <p:txBody>
          <a:bodyPr/>
          <a:lstStyle/>
          <a:p>
            <a:r>
              <a:rPr lang="en-US" smtClean="0"/>
              <a:t>Data Science Project</a:t>
            </a:r>
            <a:endParaRPr lang="en-US"/>
          </a:p>
        </p:txBody>
      </p:sp>
      <p:sp>
        <p:nvSpPr>
          <p:cNvPr id="7" name="Slide Number Placeholder 6">
            <a:extLst>
              <a:ext uri="{FF2B5EF4-FFF2-40B4-BE49-F238E27FC236}">
                <a16:creationId xmlns="" xmlns:a16="http://schemas.microsoft.com/office/drawing/2014/main" id="{DBE5835A-CF89-4D97-AE86-FE3C40DF15C8}"/>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19237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9FCDC0-8A9D-42CA-8D53-9A1DEC96F7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679C5925-F934-436F-A8B8-DE454A8AFF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D7F4820-AEC6-4BA6-9CA9-AC71613AB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6C28A61-E8EC-4109-B1B1-D8114517B261}"/>
              </a:ext>
            </a:extLst>
          </p:cNvPr>
          <p:cNvSpPr>
            <a:spLocks noGrp="1"/>
          </p:cNvSpPr>
          <p:nvPr>
            <p:ph type="dt" sz="half" idx="10"/>
          </p:nvPr>
        </p:nvSpPr>
        <p:spPr/>
        <p:txBody>
          <a:bodyPr/>
          <a:lstStyle/>
          <a:p>
            <a:r>
              <a:rPr lang="en-US" smtClean="0"/>
              <a:t>3/6/2024</a:t>
            </a:r>
            <a:endParaRPr lang="en-US"/>
          </a:p>
        </p:txBody>
      </p:sp>
      <p:sp>
        <p:nvSpPr>
          <p:cNvPr id="6" name="Footer Placeholder 5">
            <a:extLst>
              <a:ext uri="{FF2B5EF4-FFF2-40B4-BE49-F238E27FC236}">
                <a16:creationId xmlns="" xmlns:a16="http://schemas.microsoft.com/office/drawing/2014/main" id="{F2EEC0FC-FC89-4D74-AACC-3E420CDCAC50}"/>
              </a:ext>
            </a:extLst>
          </p:cNvPr>
          <p:cNvSpPr>
            <a:spLocks noGrp="1"/>
          </p:cNvSpPr>
          <p:nvPr>
            <p:ph type="ftr" sz="quarter" idx="11"/>
          </p:nvPr>
        </p:nvSpPr>
        <p:spPr/>
        <p:txBody>
          <a:bodyPr/>
          <a:lstStyle/>
          <a:p>
            <a:r>
              <a:rPr lang="en-US" smtClean="0"/>
              <a:t>Data Science Project</a:t>
            </a:r>
            <a:endParaRPr lang="en-US"/>
          </a:p>
        </p:txBody>
      </p:sp>
      <p:sp>
        <p:nvSpPr>
          <p:cNvPr id="7" name="Slide Number Placeholder 6">
            <a:extLst>
              <a:ext uri="{FF2B5EF4-FFF2-40B4-BE49-F238E27FC236}">
                <a16:creationId xmlns="" xmlns:a16="http://schemas.microsoft.com/office/drawing/2014/main" id="{0DF23C57-8EF8-42F4-A4F4-CC8EDEBB7CC5}"/>
              </a:ext>
            </a:extLst>
          </p:cNvPr>
          <p:cNvSpPr>
            <a:spLocks noGrp="1"/>
          </p:cNvSpPr>
          <p:nvPr>
            <p:ph type="sldNum" sz="quarter" idx="12"/>
          </p:nvPr>
        </p:nvSpPr>
        <p:spPr/>
        <p:txBody>
          <a:bodyPr/>
          <a:lstStyle/>
          <a:p>
            <a:fld id="{456E8D6A-0FDE-4982-A77D-FB75C355B2C1}" type="slidenum">
              <a:rPr lang="en-US" smtClean="0"/>
              <a:t>‹#›</a:t>
            </a:fld>
            <a:endParaRPr lang="en-US"/>
          </a:p>
        </p:txBody>
      </p:sp>
    </p:spTree>
    <p:extLst>
      <p:ext uri="{BB962C8B-B14F-4D97-AF65-F5344CB8AC3E}">
        <p14:creationId xmlns:p14="http://schemas.microsoft.com/office/powerpoint/2010/main" val="1909115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9F111B9-76DA-407E-B110-928AA0A91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74BD5D06-EBB2-4E4B-B557-F18AEB9260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2DB365-E27F-4DDA-B7D7-9FE8E1806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3/6/2024</a:t>
            </a:r>
            <a:endParaRPr lang="en-US"/>
          </a:p>
        </p:txBody>
      </p:sp>
      <p:sp>
        <p:nvSpPr>
          <p:cNvPr id="5" name="Footer Placeholder 4">
            <a:extLst>
              <a:ext uri="{FF2B5EF4-FFF2-40B4-BE49-F238E27FC236}">
                <a16:creationId xmlns="" xmlns:a16="http://schemas.microsoft.com/office/drawing/2014/main" id="{3FDEEF12-4E43-4E7C-B401-EFA830BE49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Data Science Project</a:t>
            </a:r>
            <a:endParaRPr lang="en-US"/>
          </a:p>
        </p:txBody>
      </p:sp>
      <p:sp>
        <p:nvSpPr>
          <p:cNvPr id="6" name="Slide Number Placeholder 5">
            <a:extLst>
              <a:ext uri="{FF2B5EF4-FFF2-40B4-BE49-F238E27FC236}">
                <a16:creationId xmlns="" xmlns:a16="http://schemas.microsoft.com/office/drawing/2014/main" id="{35F6968B-B428-4A1C-9E9D-5BFACC8489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6E8D6A-0FDE-4982-A77D-FB75C355B2C1}" type="slidenum">
              <a:rPr lang="en-US" smtClean="0"/>
              <a:t>‹#›</a:t>
            </a:fld>
            <a:endParaRPr lang="en-US"/>
          </a:p>
        </p:txBody>
      </p:sp>
    </p:spTree>
    <p:extLst>
      <p:ext uri="{BB962C8B-B14F-4D97-AF65-F5344CB8AC3E}">
        <p14:creationId xmlns:p14="http://schemas.microsoft.com/office/powerpoint/2010/main" val="3988178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s://www.spglobal.com/commodityinsights/en"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in.investing.com/currencies/usd-inr-historical-da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hyperlink" Target="https://in.investing.com/currencies/usd-inr-historical-data" TargetMode="External"/><Relationship Id="rId5" Type="http://schemas.openxmlformats.org/officeDocument/2006/relationships/hyperlink" Target="https://www.mordorintelligence.com/"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www.mordorintelligence.com/"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www.mordorintelligence.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www.fortunebusinessinsight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s://in.investing.com/currencies/usd-inr-historical-data" TargetMode="External"/><Relationship Id="rId4" Type="http://schemas.openxmlformats.org/officeDocument/2006/relationships/hyperlink" Target="https://www.visualcrossing.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in.investing.com/currencies/usd-inr-historical-data"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s://in.investing.com/currencies/usd-inr-historical-data"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hyperlink" Target="https://www.thehindu.com/news/national/indias-import-of-russian-oil-scales-new-high-in-may/article66930404.ece"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reuters.com/"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s://in.investing.com/currencies/usd-inr-historical-data" TargetMode="Externa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hyperlink" Target="https://in.investing.com/currencies/usd-inr-historical-dat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in.investing.com/currencies/usd-inr-historical-data"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7B3C49A-8B8B-49D8-A8EE-BE9202A1E8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 xmlns:a16="http://schemas.microsoft.com/office/drawing/2014/main" id="{1E086444-1F18-4D06-8249-2126AFF21BAE}"/>
              </a:ext>
            </a:extLst>
          </p:cNvPr>
          <p:cNvSpPr txBox="1"/>
          <p:nvPr/>
        </p:nvSpPr>
        <p:spPr>
          <a:xfrm>
            <a:off x="2099256" y="2021982"/>
            <a:ext cx="5850178" cy="3416320"/>
          </a:xfrm>
          <a:prstGeom prst="rect">
            <a:avLst/>
          </a:prstGeom>
          <a:noFill/>
        </p:spPr>
        <p:txBody>
          <a:bodyPr wrap="square" rtlCol="0">
            <a:spAutoFit/>
          </a:bodyPr>
          <a:lstStyle/>
          <a:p>
            <a:pPr algn="ctr"/>
            <a:r>
              <a:rPr lang="en-US" sz="4800" b="1" u="sng" dirty="0">
                <a:solidFill>
                  <a:schemeClr val="tx1">
                    <a:lumMod val="85000"/>
                    <a:lumOff val="15000"/>
                  </a:schemeClr>
                </a:solidFill>
                <a:latin typeface="AvantGarde Bk BT" panose="020B0702020202020204" pitchFamily="34" charset="0"/>
              </a:rPr>
              <a:t>SULPHUR PRICE </a:t>
            </a:r>
            <a:r>
              <a:rPr lang="en-US" sz="4800" b="1" u="sng" dirty="0" smtClean="0">
                <a:solidFill>
                  <a:schemeClr val="tx1">
                    <a:lumMod val="85000"/>
                    <a:lumOff val="15000"/>
                  </a:schemeClr>
                </a:solidFill>
                <a:latin typeface="AvantGarde Bk BT" panose="020B0702020202020204" pitchFamily="34" charset="0"/>
              </a:rPr>
              <a:t>PREDICTION</a:t>
            </a:r>
            <a:endParaRPr lang="en-US" sz="4800" b="1" u="sng" dirty="0">
              <a:solidFill>
                <a:schemeClr val="tx1">
                  <a:lumMod val="85000"/>
                  <a:lumOff val="15000"/>
                </a:schemeClr>
              </a:solidFill>
              <a:latin typeface="AvantGarde Bk BT" panose="020B0702020202020204" pitchFamily="34" charset="0"/>
            </a:endParaRPr>
          </a:p>
          <a:p>
            <a:pPr algn="ctr"/>
            <a:endParaRPr lang="en-US" sz="4800" b="1" u="sng" dirty="0" smtClean="0">
              <a:solidFill>
                <a:schemeClr val="tx1">
                  <a:lumMod val="85000"/>
                  <a:lumOff val="15000"/>
                </a:schemeClr>
              </a:solidFill>
              <a:latin typeface="AvantGarde Bk BT" panose="020B0702020202020204" pitchFamily="34" charset="0"/>
            </a:endParaRPr>
          </a:p>
          <a:p>
            <a:pPr algn="ctr"/>
            <a:endParaRPr lang="en-US" sz="2400" b="1" u="sng" dirty="0" smtClean="0">
              <a:solidFill>
                <a:schemeClr val="tx1">
                  <a:lumMod val="85000"/>
                  <a:lumOff val="15000"/>
                </a:schemeClr>
              </a:solidFill>
              <a:latin typeface="AvantGarde Bk BT" panose="020B0702020202020204" pitchFamily="34" charset="0"/>
            </a:endParaRPr>
          </a:p>
          <a:p>
            <a:pPr algn="ctr"/>
            <a:r>
              <a:rPr lang="en-US" sz="2400" dirty="0" smtClean="0">
                <a:solidFill>
                  <a:schemeClr val="tx1">
                    <a:lumMod val="85000"/>
                    <a:lumOff val="15000"/>
                  </a:schemeClr>
                </a:solidFill>
                <a:latin typeface="AvantGarde Bk BT" panose="020B0702020202020204" pitchFamily="34" charset="0"/>
              </a:rPr>
              <a:t> By : </a:t>
            </a:r>
            <a:r>
              <a:rPr lang="en-US" sz="2400" dirty="0" err="1" smtClean="0">
                <a:solidFill>
                  <a:schemeClr val="tx1">
                    <a:lumMod val="85000"/>
                    <a:lumOff val="15000"/>
                  </a:schemeClr>
                </a:solidFill>
                <a:latin typeface="AvantGarde Bk BT" panose="020B0702020202020204" pitchFamily="34" charset="0"/>
              </a:rPr>
              <a:t>Sangita</a:t>
            </a:r>
            <a:r>
              <a:rPr lang="en-US" sz="2400" dirty="0" smtClean="0">
                <a:solidFill>
                  <a:schemeClr val="tx1">
                    <a:lumMod val="85000"/>
                    <a:lumOff val="15000"/>
                  </a:schemeClr>
                </a:solidFill>
                <a:latin typeface="AvantGarde Bk BT" panose="020B0702020202020204" pitchFamily="34" charset="0"/>
              </a:rPr>
              <a:t> </a:t>
            </a:r>
            <a:r>
              <a:rPr lang="en-US" sz="2400" dirty="0" err="1" smtClean="0">
                <a:solidFill>
                  <a:schemeClr val="tx1">
                    <a:lumMod val="85000"/>
                    <a:lumOff val="15000"/>
                  </a:schemeClr>
                </a:solidFill>
                <a:latin typeface="AvantGarde Bk BT" panose="020B0702020202020204" pitchFamily="34" charset="0"/>
              </a:rPr>
              <a:t>Bhalothia</a:t>
            </a:r>
            <a:endParaRPr lang="en-US" sz="2400" dirty="0">
              <a:solidFill>
                <a:schemeClr val="tx1">
                  <a:lumMod val="85000"/>
                  <a:lumOff val="15000"/>
                </a:schemeClr>
              </a:solidFill>
              <a:latin typeface="AvantGarde Bk BT" panose="020B0702020202020204" pitchFamily="34" charset="0"/>
            </a:endParaRPr>
          </a:p>
          <a:p>
            <a:pPr algn="ctr"/>
            <a:r>
              <a:rPr lang="en-US" sz="2400" dirty="0" smtClean="0">
                <a:solidFill>
                  <a:schemeClr val="tx1">
                    <a:lumMod val="85000"/>
                    <a:lumOff val="15000"/>
                  </a:schemeClr>
                </a:solidFill>
                <a:latin typeface="AvantGarde Bk BT" panose="020B0702020202020204" pitchFamily="34" charset="0"/>
              </a:rPr>
              <a:t>Nov 23 – Mar 24</a:t>
            </a:r>
          </a:p>
        </p:txBody>
      </p:sp>
    </p:spTree>
    <p:extLst>
      <p:ext uri="{BB962C8B-B14F-4D97-AF65-F5344CB8AC3E}">
        <p14:creationId xmlns:p14="http://schemas.microsoft.com/office/powerpoint/2010/main" val="3237933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908598359"/>
              </p:ext>
            </p:extLst>
          </p:nvPr>
        </p:nvGraphicFramePr>
        <p:xfrm>
          <a:off x="862886" y="463642"/>
          <a:ext cx="9195513" cy="5709202"/>
        </p:xfrm>
        <a:graphic>
          <a:graphicData uri="http://schemas.openxmlformats.org/drawingml/2006/table">
            <a:tbl>
              <a:tblPr firstRow="1" bandRow="1">
                <a:tableStyleId>{F5AB1C69-6EDB-4FF4-983F-18BD219EF322}</a:tableStyleId>
              </a:tblPr>
              <a:tblGrid>
                <a:gridCol w="3065171"/>
                <a:gridCol w="3065171"/>
                <a:gridCol w="3065171"/>
              </a:tblGrid>
              <a:tr h="692861">
                <a:tc>
                  <a:txBody>
                    <a:bodyPr/>
                    <a:lstStyle/>
                    <a:p>
                      <a:pPr algn="ctr">
                        <a:lnSpc>
                          <a:spcPct val="150000"/>
                        </a:lnSpc>
                      </a:pPr>
                      <a:r>
                        <a:rPr lang="en-IN" sz="2800" dirty="0" smtClean="0"/>
                        <a:t>INTERNAL DATA</a:t>
                      </a:r>
                      <a:endParaRPr lang="en-IN" sz="2800" dirty="0"/>
                    </a:p>
                  </a:txBody>
                  <a:tcPr/>
                </a:tc>
                <a:tc>
                  <a:txBody>
                    <a:bodyPr/>
                    <a:lstStyle/>
                    <a:p>
                      <a:pPr algn="ctr">
                        <a:lnSpc>
                          <a:spcPct val="150000"/>
                        </a:lnSpc>
                      </a:pPr>
                      <a:r>
                        <a:rPr lang="en-IN" sz="2800" dirty="0" smtClean="0"/>
                        <a:t>EXTERNAL DATA</a:t>
                      </a:r>
                      <a:endParaRPr lang="en-IN" sz="2800" dirty="0"/>
                    </a:p>
                  </a:txBody>
                  <a:tcPr/>
                </a:tc>
                <a:tc>
                  <a:txBody>
                    <a:bodyPr/>
                    <a:lstStyle/>
                    <a:p>
                      <a:pPr algn="ctr">
                        <a:lnSpc>
                          <a:spcPct val="150000"/>
                        </a:lnSpc>
                      </a:pPr>
                      <a:r>
                        <a:rPr lang="en-IN" sz="2800" dirty="0" smtClean="0"/>
                        <a:t>DURATION</a:t>
                      </a:r>
                      <a:endParaRPr lang="en-IN" sz="2800" dirty="0"/>
                    </a:p>
                  </a:txBody>
                  <a:tcPr/>
                </a:tc>
              </a:tr>
              <a:tr h="89121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dirty="0" smtClean="0"/>
                        <a:t>AGROCEL PURCHASE DATA OF SULPHUR GRANULES(</a:t>
                      </a:r>
                      <a:r>
                        <a:rPr lang="en-IN" sz="1600" b="0" dirty="0" err="1" smtClean="0"/>
                        <a:t>Sharada</a:t>
                      </a:r>
                      <a:r>
                        <a:rPr lang="en-IN" sz="1600" b="0" dirty="0" smtClean="0"/>
                        <a:t> Ma’am)</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dirty="0" smtClean="0"/>
                        <a:t>CRUDE OIL IMPORT IN INDIA </a:t>
                      </a:r>
                      <a:r>
                        <a:rPr lang="en-IN" sz="1600" b="0" u="sng" dirty="0" smtClean="0"/>
                        <a:t>(DGFT Website)</a:t>
                      </a:r>
                    </a:p>
                  </a:txBody>
                  <a:tcPr/>
                </a:tc>
                <a:tc>
                  <a:txBody>
                    <a:bodyPr/>
                    <a:lstStyle/>
                    <a:p>
                      <a:r>
                        <a:rPr lang="en-IN" dirty="0" smtClean="0"/>
                        <a:t>April</a:t>
                      </a:r>
                      <a:r>
                        <a:rPr lang="en-IN" baseline="0" dirty="0" smtClean="0"/>
                        <a:t> 2021-Nov 2023</a:t>
                      </a:r>
                      <a:endParaRPr lang="en-IN" dirty="0"/>
                    </a:p>
                  </a:txBody>
                  <a:tcPr/>
                </a:tc>
              </a:tr>
              <a:tr h="73079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dirty="0" smtClean="0"/>
                        <a:t>AGROCEL PURCHASE DATA OF SULPHURIC ACID (</a:t>
                      </a:r>
                      <a:r>
                        <a:rPr lang="en-IN" sz="1600" b="0" dirty="0" err="1" smtClean="0"/>
                        <a:t>Sharada</a:t>
                      </a:r>
                      <a:r>
                        <a:rPr lang="en-IN" sz="1600" b="0" dirty="0" smtClean="0"/>
                        <a:t> Ma’am)</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dirty="0" smtClean="0"/>
                        <a:t>CRUDE OIL PRICE IN INDIA  </a:t>
                      </a:r>
                      <a:r>
                        <a:rPr lang="en-IN" sz="1600" b="0" u="sng" dirty="0" smtClean="0"/>
                        <a:t>(Petroleum Planning and Analysis cell)</a:t>
                      </a:r>
                    </a:p>
                  </a:txBody>
                  <a:tcPr/>
                </a:tc>
                <a:tc>
                  <a:txBody>
                    <a:bodyPr/>
                    <a:lstStyle/>
                    <a:p>
                      <a:r>
                        <a:rPr lang="en-IN" dirty="0" smtClean="0"/>
                        <a:t>April 2021-Nov 2023</a:t>
                      </a:r>
                      <a:endParaRPr lang="en-IN" dirty="0"/>
                    </a:p>
                  </a:txBody>
                  <a:tcPr/>
                </a:tc>
              </a:tr>
              <a:tr h="1160387">
                <a:tc>
                  <a:txBody>
                    <a:bodyPr/>
                    <a:lstStyle/>
                    <a:p>
                      <a:endParaRPr lang="en-IN"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dirty="0" smtClean="0"/>
                        <a:t>CRUDE OIL PROCESSED BY RELIANCE AND NAYARA  </a:t>
                      </a:r>
                      <a:r>
                        <a:rPr lang="en-IN" sz="1600" b="0" u="sng" dirty="0" smtClean="0"/>
                        <a:t>(Petroleum Planning   and Analysis cell)</a:t>
                      </a:r>
                    </a:p>
                  </a:txBody>
                  <a:tcPr/>
                </a:tc>
                <a:tc>
                  <a:txBody>
                    <a:bodyPr/>
                    <a:lstStyle/>
                    <a:p>
                      <a:r>
                        <a:rPr lang="en-IN" dirty="0" smtClean="0"/>
                        <a:t>April 2021-Nov 2023</a:t>
                      </a:r>
                      <a:endParaRPr lang="en-IN" dirty="0"/>
                    </a:p>
                  </a:txBody>
                  <a:tcPr/>
                </a:tc>
              </a:tr>
              <a:tr h="746975">
                <a:tc>
                  <a:txBody>
                    <a:bodyPr/>
                    <a:lstStyle/>
                    <a:p>
                      <a:endParaRPr lang="en-IN"/>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0" dirty="0" smtClean="0"/>
                        <a:t>ELEMENTAL SULPHUR IMPORT IN INDIA </a:t>
                      </a:r>
                      <a:r>
                        <a:rPr lang="en-IN" sz="1600" b="0" u="sng" dirty="0" smtClean="0"/>
                        <a:t>(DGFT Website</a:t>
                      </a:r>
                      <a:r>
                        <a:rPr lang="en-IN" sz="1600" b="1" u="sng" dirty="0" smtClean="0"/>
                        <a:t>)</a:t>
                      </a:r>
                    </a:p>
                    <a:p>
                      <a:pPr algn="just"/>
                      <a:endParaRPr lang="en-IN" dirty="0"/>
                    </a:p>
                  </a:txBody>
                  <a:tcPr/>
                </a:tc>
                <a:tc>
                  <a:txBody>
                    <a:bodyPr/>
                    <a:lstStyle/>
                    <a:p>
                      <a:r>
                        <a:rPr lang="en-IN" dirty="0" smtClean="0"/>
                        <a:t>April 2021-Nov 2023</a:t>
                      </a:r>
                      <a:endParaRPr lang="en-IN" dirty="0"/>
                    </a:p>
                  </a:txBody>
                  <a:tcPr/>
                </a:tc>
              </a:tr>
              <a:tr h="577384">
                <a:tc>
                  <a:txBody>
                    <a:bodyPr/>
                    <a:lstStyle/>
                    <a:p>
                      <a:endParaRPr lang="en-IN"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dirty="0" smtClean="0"/>
                        <a:t>WEATHER DATA </a:t>
                      </a:r>
                      <a:r>
                        <a:rPr lang="en-IN" sz="1600" u="sng" dirty="0" smtClean="0"/>
                        <a:t>(Visual Crossing)</a:t>
                      </a:r>
                    </a:p>
                    <a:p>
                      <a:endParaRPr lang="en-IN" dirty="0"/>
                    </a:p>
                  </a:txBody>
                  <a:tcPr/>
                </a:tc>
                <a:tc>
                  <a:txBody>
                    <a:bodyPr/>
                    <a:lstStyle/>
                    <a:p>
                      <a:r>
                        <a:rPr lang="en-IN" dirty="0" smtClean="0"/>
                        <a:t>April 2021-Nov 2023</a:t>
                      </a:r>
                      <a:endParaRPr lang="en-IN" dirty="0"/>
                    </a:p>
                  </a:txBody>
                  <a:tcPr/>
                </a:tc>
              </a:tr>
              <a:tr h="490212">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EXCHANGE RATE DATA </a:t>
                      </a:r>
                      <a:r>
                        <a:rPr lang="en-IN" u="sng" dirty="0" smtClean="0"/>
                        <a:t>(Investing.com India)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April 2021-Nov 2023</a:t>
                      </a:r>
                    </a:p>
                    <a:p>
                      <a:endParaRPr lang="en-IN" dirty="0"/>
                    </a:p>
                  </a:txBody>
                  <a:tcPr/>
                </a:tc>
              </a:tr>
            </a:tbl>
          </a:graphicData>
        </a:graphic>
      </p:graphicFrame>
    </p:spTree>
    <p:extLst>
      <p:ext uri="{BB962C8B-B14F-4D97-AF65-F5344CB8AC3E}">
        <p14:creationId xmlns:p14="http://schemas.microsoft.com/office/powerpoint/2010/main" val="1975037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E194FDB-A432-428F-8706-1F27A94FB4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4" name="TextBox 3">
            <a:extLst>
              <a:ext uri="{FF2B5EF4-FFF2-40B4-BE49-F238E27FC236}">
                <a16:creationId xmlns="" xmlns:a16="http://schemas.microsoft.com/office/drawing/2014/main" id="{74B88D63-620C-4DBC-AFC9-A6C064E67F50}"/>
              </a:ext>
            </a:extLst>
          </p:cNvPr>
          <p:cNvSpPr txBox="1"/>
          <p:nvPr/>
        </p:nvSpPr>
        <p:spPr>
          <a:xfrm>
            <a:off x="3671248" y="3105834"/>
            <a:ext cx="4380552" cy="1200329"/>
          </a:xfrm>
          <a:prstGeom prst="rect">
            <a:avLst/>
          </a:prstGeom>
          <a:noFill/>
        </p:spPr>
        <p:txBody>
          <a:bodyPr wrap="square" rtlCol="0">
            <a:spAutoFit/>
          </a:bodyPr>
          <a:lstStyle/>
          <a:p>
            <a:pPr algn="ctr"/>
            <a:r>
              <a:rPr lang="en-US" sz="3600" b="1" u="sng" dirty="0" smtClean="0">
                <a:solidFill>
                  <a:schemeClr val="tx1">
                    <a:lumMod val="85000"/>
                    <a:lumOff val="15000"/>
                  </a:schemeClr>
                </a:solidFill>
                <a:latin typeface="AvantGarde Bk BT" panose="020B0702020202020204" pitchFamily="34" charset="0"/>
              </a:rPr>
              <a:t>SULPHUR MARKET ANALYSIS</a:t>
            </a:r>
            <a:endParaRPr lang="en-US" sz="3600" b="1" u="sng" dirty="0">
              <a:solidFill>
                <a:schemeClr val="tx1">
                  <a:lumMod val="85000"/>
                  <a:lumOff val="15000"/>
                </a:schemeClr>
              </a:solidFill>
              <a:latin typeface="AvantGarde Bk BT" panose="020B0702020202020204" pitchFamily="34" charset="0"/>
            </a:endParaRPr>
          </a:p>
        </p:txBody>
      </p:sp>
    </p:spTree>
    <p:extLst>
      <p:ext uri="{BB962C8B-B14F-4D97-AF65-F5344CB8AC3E}">
        <p14:creationId xmlns:p14="http://schemas.microsoft.com/office/powerpoint/2010/main" val="2346004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0155"/>
            <a:ext cx="12192000" cy="6857998"/>
          </a:xfrm>
          <a:prstGeom prst="rect">
            <a:avLst/>
          </a:prstGeom>
        </p:spPr>
      </p:pic>
      <p:graphicFrame>
        <p:nvGraphicFramePr>
          <p:cNvPr id="3" name="Diagram 2"/>
          <p:cNvGraphicFramePr/>
          <p:nvPr>
            <p:extLst>
              <p:ext uri="{D42A27DB-BD31-4B8C-83A1-F6EECF244321}">
                <p14:modId xmlns:p14="http://schemas.microsoft.com/office/powerpoint/2010/main" val="3814137239"/>
              </p:ext>
            </p:extLst>
          </p:nvPr>
        </p:nvGraphicFramePr>
        <p:xfrm>
          <a:off x="721216" y="996480"/>
          <a:ext cx="9440215" cy="5159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1197737" y="236631"/>
            <a:ext cx="8770512" cy="523220"/>
          </a:xfrm>
          <a:prstGeom prst="rect">
            <a:avLst/>
          </a:prstGeom>
          <a:noFill/>
        </p:spPr>
        <p:txBody>
          <a:bodyPr wrap="square" rtlCol="0">
            <a:spAutoFit/>
          </a:bodyPr>
          <a:lstStyle/>
          <a:p>
            <a:pPr algn="ctr"/>
            <a:r>
              <a:rPr lang="en-IN" sz="2800" b="1" u="sng" dirty="0" smtClean="0"/>
              <a:t>Market Analysis</a:t>
            </a:r>
            <a:endParaRPr lang="en-IN" sz="2800" b="1" u="sng" dirty="0"/>
          </a:p>
        </p:txBody>
      </p:sp>
      <p:sp>
        <p:nvSpPr>
          <p:cNvPr id="2" name="TextBox 1"/>
          <p:cNvSpPr txBox="1"/>
          <p:nvPr/>
        </p:nvSpPr>
        <p:spPr>
          <a:xfrm>
            <a:off x="5743977" y="6367461"/>
            <a:ext cx="6336406" cy="923330"/>
          </a:xfrm>
          <a:prstGeom prst="rect">
            <a:avLst/>
          </a:prstGeom>
          <a:noFill/>
        </p:spPr>
        <p:txBody>
          <a:bodyPr wrap="square" rtlCol="0">
            <a:spAutoFit/>
          </a:bodyPr>
          <a:lstStyle/>
          <a:p>
            <a:r>
              <a:rPr lang="en-IN" dirty="0" smtClean="0"/>
              <a:t>Data Source : </a:t>
            </a:r>
            <a:r>
              <a:rPr lang="en-IN" dirty="0">
                <a:hlinkClick r:id="rId8"/>
              </a:rPr>
              <a:t>https://www.spglobal.com/commodityinsights/en</a:t>
            </a:r>
            <a:endParaRPr lang="en-IN" dirty="0"/>
          </a:p>
          <a:p>
            <a:endParaRPr lang="en-IN" dirty="0">
              <a:hlinkClick r:id="rId9"/>
            </a:endParaRPr>
          </a:p>
          <a:p>
            <a:endParaRPr lang="en-IN" dirty="0"/>
          </a:p>
        </p:txBody>
      </p:sp>
    </p:spTree>
    <p:extLst>
      <p:ext uri="{BB962C8B-B14F-4D97-AF65-F5344CB8AC3E}">
        <p14:creationId xmlns:p14="http://schemas.microsoft.com/office/powerpoint/2010/main" val="2431322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3" name="Picture 2"/>
          <p:cNvPicPr>
            <a:picLocks noChangeAspect="1"/>
          </p:cNvPicPr>
          <p:nvPr/>
        </p:nvPicPr>
        <p:blipFill>
          <a:blip r:embed="rId3"/>
          <a:stretch>
            <a:fillRect/>
          </a:stretch>
        </p:blipFill>
        <p:spPr>
          <a:xfrm>
            <a:off x="620186" y="1405617"/>
            <a:ext cx="3423780" cy="4816698"/>
          </a:xfrm>
          <a:prstGeom prst="rect">
            <a:avLst/>
          </a:prstGeom>
        </p:spPr>
      </p:pic>
      <p:sp>
        <p:nvSpPr>
          <p:cNvPr id="5" name="TextBox 4"/>
          <p:cNvSpPr txBox="1"/>
          <p:nvPr/>
        </p:nvSpPr>
        <p:spPr>
          <a:xfrm>
            <a:off x="1267177" y="418365"/>
            <a:ext cx="8752585" cy="523220"/>
          </a:xfrm>
          <a:prstGeom prst="rect">
            <a:avLst/>
          </a:prstGeom>
          <a:noFill/>
        </p:spPr>
        <p:txBody>
          <a:bodyPr wrap="square" rtlCol="0">
            <a:spAutoFit/>
          </a:bodyPr>
          <a:lstStyle/>
          <a:p>
            <a:pPr algn="ctr"/>
            <a:r>
              <a:rPr lang="en-IN" sz="2800" b="1" u="sng" dirty="0" smtClean="0"/>
              <a:t>Global Sulphur Market </a:t>
            </a:r>
            <a:endParaRPr lang="en-IN" sz="2800" b="1" u="sng" dirty="0"/>
          </a:p>
        </p:txBody>
      </p:sp>
      <p:sp>
        <p:nvSpPr>
          <p:cNvPr id="8" name="Rectangle 7"/>
          <p:cNvSpPr/>
          <p:nvPr/>
        </p:nvSpPr>
        <p:spPr>
          <a:xfrm>
            <a:off x="4367938" y="1483060"/>
            <a:ext cx="6096000" cy="4401205"/>
          </a:xfrm>
          <a:prstGeom prst="rect">
            <a:avLst/>
          </a:prstGeom>
        </p:spPr>
        <p:txBody>
          <a:bodyPr wrap="square">
            <a:spAutoFit/>
          </a:bodyPr>
          <a:lstStyle/>
          <a:p>
            <a:pPr marL="285750" indent="-285750" algn="just">
              <a:buFont typeface="Wingdings" panose="05000000000000000000" pitchFamily="2" charset="2"/>
              <a:buChar char="Ø"/>
            </a:pPr>
            <a:r>
              <a:rPr lang="en-IN" sz="2000" dirty="0"/>
              <a:t>The global </a:t>
            </a:r>
            <a:r>
              <a:rPr lang="en-IN" sz="2000" dirty="0" smtClean="0"/>
              <a:t>sulphur </a:t>
            </a:r>
            <a:r>
              <a:rPr lang="en-IN" sz="2000" dirty="0"/>
              <a:t>market is projected to </a:t>
            </a:r>
            <a:r>
              <a:rPr lang="en-IN" sz="2000" dirty="0" smtClean="0"/>
              <a:t>grow in terms of value </a:t>
            </a:r>
            <a:r>
              <a:rPr lang="en-IN" sz="2000" dirty="0"/>
              <a:t>from $5.61 billion in 2021 to $6.98 billion in 2028 at a </a:t>
            </a:r>
            <a:r>
              <a:rPr lang="en-IN" sz="2000" u="sng" dirty="0"/>
              <a:t>CAGR of 4.73</a:t>
            </a:r>
            <a:r>
              <a:rPr lang="en-IN" sz="2000" u="sng" dirty="0" smtClean="0"/>
              <a:t>%</a:t>
            </a:r>
          </a:p>
          <a:p>
            <a:pPr algn="just"/>
            <a:endParaRPr lang="en-IN" sz="2000" dirty="0"/>
          </a:p>
          <a:p>
            <a:pPr marL="342900" indent="-342900" algn="just">
              <a:buFont typeface="Wingdings" panose="05000000000000000000" pitchFamily="2" charset="2"/>
              <a:buChar char="Ø"/>
            </a:pPr>
            <a:r>
              <a:rPr lang="en-IN" sz="2000" dirty="0" smtClean="0"/>
              <a:t>The sulphur </a:t>
            </a:r>
            <a:r>
              <a:rPr lang="en-IN" sz="2000" dirty="0"/>
              <a:t>market is expected to grow </a:t>
            </a:r>
            <a:r>
              <a:rPr lang="en-IN" sz="2000" dirty="0" smtClean="0"/>
              <a:t>in terms of quantity from </a:t>
            </a:r>
            <a:r>
              <a:rPr lang="en-IN" sz="2000" dirty="0"/>
              <a:t>77.30 million metric tons in 2023 to 97.41 million metric tons by </a:t>
            </a:r>
            <a:r>
              <a:rPr lang="en-IN" sz="2000" dirty="0" smtClean="0"/>
              <a:t>2028.</a:t>
            </a:r>
          </a:p>
          <a:p>
            <a:pPr marL="342900" indent="-342900" algn="just">
              <a:buFont typeface="Wingdings" panose="05000000000000000000" pitchFamily="2" charset="2"/>
              <a:buChar char="Ø"/>
            </a:pPr>
            <a:endParaRPr lang="en-IN" sz="2000" dirty="0"/>
          </a:p>
          <a:p>
            <a:pPr marL="342900" indent="-342900" algn="just">
              <a:buFont typeface="Wingdings" panose="05000000000000000000" pitchFamily="2" charset="2"/>
              <a:buChar char="Ø"/>
            </a:pPr>
            <a:r>
              <a:rPr lang="en-IN" sz="2000" dirty="0"/>
              <a:t>Asia-Pacific dominated the global market, with the largest consumption in terms of volume and value. </a:t>
            </a:r>
            <a:br>
              <a:rPr lang="en-IN" sz="2000" dirty="0"/>
            </a:br>
            <a:endParaRPr lang="en-IN" sz="2000" dirty="0"/>
          </a:p>
          <a:p>
            <a:pPr algn="just"/>
            <a:r>
              <a:rPr lang="en-IN" sz="2000" dirty="0"/>
              <a:t/>
            </a:r>
            <a:br>
              <a:rPr lang="en-IN" sz="2000" dirty="0"/>
            </a:br>
            <a:endParaRPr lang="en-IN" sz="2000" dirty="0" smtClean="0"/>
          </a:p>
          <a:p>
            <a:pPr algn="just"/>
            <a:endParaRPr lang="en-IN" sz="2000" dirty="0"/>
          </a:p>
        </p:txBody>
      </p:sp>
      <p:pic>
        <p:nvPicPr>
          <p:cNvPr id="2" name="Picture 1"/>
          <p:cNvPicPr>
            <a:picLocks noChangeAspect="1"/>
          </p:cNvPicPr>
          <p:nvPr/>
        </p:nvPicPr>
        <p:blipFill>
          <a:blip r:embed="rId4"/>
          <a:stretch>
            <a:fillRect/>
          </a:stretch>
        </p:blipFill>
        <p:spPr>
          <a:xfrm>
            <a:off x="5961382" y="4691474"/>
            <a:ext cx="3346994" cy="975445"/>
          </a:xfrm>
          <a:prstGeom prst="rect">
            <a:avLst/>
          </a:prstGeom>
        </p:spPr>
      </p:pic>
      <p:sp>
        <p:nvSpPr>
          <p:cNvPr id="4" name="TextBox 3"/>
          <p:cNvSpPr txBox="1"/>
          <p:nvPr/>
        </p:nvSpPr>
        <p:spPr>
          <a:xfrm>
            <a:off x="6703090" y="6166686"/>
            <a:ext cx="5210571" cy="923330"/>
          </a:xfrm>
          <a:prstGeom prst="rect">
            <a:avLst/>
          </a:prstGeom>
          <a:noFill/>
        </p:spPr>
        <p:txBody>
          <a:bodyPr wrap="square" rtlCol="0">
            <a:spAutoFit/>
          </a:bodyPr>
          <a:lstStyle/>
          <a:p>
            <a:r>
              <a:rPr lang="en-IN" dirty="0" smtClean="0"/>
              <a:t>Data Source : </a:t>
            </a:r>
            <a:r>
              <a:rPr lang="en-IN" dirty="0">
                <a:hlinkClick r:id="rId5"/>
              </a:rPr>
              <a:t>https://www.mordorintelligence.com/</a:t>
            </a:r>
            <a:endParaRPr lang="en-IN" dirty="0"/>
          </a:p>
          <a:p>
            <a:endParaRPr lang="en-IN" dirty="0">
              <a:hlinkClick r:id="rId6"/>
            </a:endParaRPr>
          </a:p>
          <a:p>
            <a:r>
              <a:rPr lang="en-IN" dirty="0" smtClean="0"/>
              <a:t> </a:t>
            </a:r>
            <a:endParaRPr lang="en-IN" dirty="0"/>
          </a:p>
        </p:txBody>
      </p:sp>
    </p:spTree>
    <p:extLst>
      <p:ext uri="{BB962C8B-B14F-4D97-AF65-F5344CB8AC3E}">
        <p14:creationId xmlns:p14="http://schemas.microsoft.com/office/powerpoint/2010/main" val="2188812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31" y="103031"/>
            <a:ext cx="12192000" cy="6857999"/>
          </a:xfrm>
          <a:prstGeom prst="rect">
            <a:avLst/>
          </a:prstGeom>
        </p:spPr>
      </p:pic>
      <p:sp>
        <p:nvSpPr>
          <p:cNvPr id="2" name="Rectangle 1"/>
          <p:cNvSpPr/>
          <p:nvPr/>
        </p:nvSpPr>
        <p:spPr>
          <a:xfrm>
            <a:off x="1132764" y="751344"/>
            <a:ext cx="8011236" cy="1015663"/>
          </a:xfrm>
          <a:prstGeom prst="rect">
            <a:avLst/>
          </a:prstGeom>
        </p:spPr>
        <p:txBody>
          <a:bodyPr wrap="square">
            <a:spAutoFit/>
          </a:bodyPr>
          <a:lstStyle/>
          <a:p>
            <a:endParaRPr lang="en-IN" sz="2000" dirty="0"/>
          </a:p>
          <a:p>
            <a:endParaRPr lang="en-IN" sz="2000" dirty="0"/>
          </a:p>
          <a:p>
            <a:pPr marL="285750" indent="-285750">
              <a:buFont typeface="Arial" panose="020B0604020202020204" pitchFamily="34" charset="0"/>
              <a:buChar char="•"/>
            </a:pPr>
            <a:endParaRPr lang="en-IN" sz="2000" dirty="0"/>
          </a:p>
        </p:txBody>
      </p:sp>
      <p:sp>
        <p:nvSpPr>
          <p:cNvPr id="3" name="TextBox 2"/>
          <p:cNvSpPr txBox="1"/>
          <p:nvPr/>
        </p:nvSpPr>
        <p:spPr>
          <a:xfrm>
            <a:off x="1262129" y="373487"/>
            <a:ext cx="8641725" cy="523220"/>
          </a:xfrm>
          <a:prstGeom prst="rect">
            <a:avLst/>
          </a:prstGeom>
          <a:noFill/>
        </p:spPr>
        <p:txBody>
          <a:bodyPr wrap="square" rtlCol="0">
            <a:spAutoFit/>
          </a:bodyPr>
          <a:lstStyle/>
          <a:p>
            <a:pPr algn="ctr"/>
            <a:r>
              <a:rPr lang="en-IN" sz="2800" b="1" u="sng" dirty="0" smtClean="0"/>
              <a:t>Asia-Pacific Sulphur Market</a:t>
            </a:r>
            <a:endParaRPr lang="en-IN" sz="2800" b="1" u="sng" dirty="0"/>
          </a:p>
        </p:txBody>
      </p:sp>
      <p:sp>
        <p:nvSpPr>
          <p:cNvPr id="4" name="Rectangle 3"/>
          <p:cNvSpPr/>
          <p:nvPr/>
        </p:nvSpPr>
        <p:spPr>
          <a:xfrm>
            <a:off x="1132764" y="1075955"/>
            <a:ext cx="9312002" cy="6155531"/>
          </a:xfrm>
          <a:prstGeom prst="rect">
            <a:avLst/>
          </a:prstGeom>
        </p:spPr>
        <p:txBody>
          <a:bodyPr wrap="square">
            <a:spAutoFit/>
          </a:bodyPr>
          <a:lstStyle/>
          <a:p>
            <a:pPr marL="285750" indent="-285750" algn="just">
              <a:buFont typeface="Wingdings" panose="05000000000000000000" pitchFamily="2" charset="2"/>
              <a:buChar char="Ø"/>
            </a:pPr>
            <a:r>
              <a:rPr lang="en-IN" sz="2000" dirty="0"/>
              <a:t>The Asia Pacific </a:t>
            </a:r>
            <a:r>
              <a:rPr lang="en-IN" sz="2000" dirty="0" smtClean="0"/>
              <a:t>sulphur </a:t>
            </a:r>
            <a:r>
              <a:rPr lang="en-IN" sz="2000" dirty="0"/>
              <a:t>market size was valued at </a:t>
            </a:r>
            <a:r>
              <a:rPr lang="en-IN" sz="2000" u="sng" dirty="0"/>
              <a:t>USD 4.00 billion in 2022 </a:t>
            </a:r>
            <a:r>
              <a:rPr lang="en-IN" sz="2000" dirty="0"/>
              <a:t>and is estimated to reach around </a:t>
            </a:r>
            <a:r>
              <a:rPr lang="en-IN" sz="2000" u="sng" dirty="0"/>
              <a:t>USD 5.51 billion by 2032</a:t>
            </a:r>
            <a:r>
              <a:rPr lang="en-IN" sz="2000" dirty="0"/>
              <a:t>, growing at a </a:t>
            </a:r>
            <a:r>
              <a:rPr lang="en-IN" sz="2000" u="sng" dirty="0"/>
              <a:t>CAGR of 3.30% </a:t>
            </a:r>
            <a:r>
              <a:rPr lang="en-IN" sz="2000" dirty="0"/>
              <a:t>from 2023 to 2032.</a:t>
            </a:r>
          </a:p>
          <a:p>
            <a:pPr marL="285750" indent="-285750" algn="just">
              <a:buFont typeface="Wingdings" panose="05000000000000000000" pitchFamily="2" charset="2"/>
              <a:buChar char="Ø"/>
            </a:pPr>
            <a:r>
              <a:rPr lang="en-IN" sz="2000" dirty="0"/>
              <a:t>As per the National Bureau of Statistics of China, the production of </a:t>
            </a:r>
            <a:r>
              <a:rPr lang="en-IN" sz="2000" u="sng" dirty="0"/>
              <a:t>sulfuric acid reached record highs in 2022 </a:t>
            </a:r>
            <a:r>
              <a:rPr lang="en-IN" sz="2000" u="sng" dirty="0" smtClean="0"/>
              <a:t>at </a:t>
            </a:r>
            <a:r>
              <a:rPr lang="en-IN" sz="2000" u="sng" dirty="0"/>
              <a:t>95.05 million metric tons</a:t>
            </a:r>
            <a:r>
              <a:rPr lang="en-IN" sz="2000" dirty="0"/>
              <a:t>, registering a growth of </a:t>
            </a:r>
            <a:r>
              <a:rPr lang="en-IN" sz="2000" u="sng" dirty="0"/>
              <a:t>1.3% from the output achieved in 2021</a:t>
            </a:r>
            <a:r>
              <a:rPr lang="en-IN" sz="2000" dirty="0"/>
              <a:t>.</a:t>
            </a:r>
          </a:p>
          <a:p>
            <a:pPr marL="285750" indent="-285750" algn="just">
              <a:buFont typeface="Wingdings" panose="05000000000000000000" pitchFamily="2" charset="2"/>
              <a:buChar char="Ø"/>
            </a:pPr>
            <a:r>
              <a:rPr lang="en-IN" sz="2000" dirty="0"/>
              <a:t>In terms of production</a:t>
            </a:r>
            <a:r>
              <a:rPr lang="en-IN" sz="2000" dirty="0" smtClean="0"/>
              <a:t>, India </a:t>
            </a:r>
            <a:r>
              <a:rPr lang="en-IN" sz="2000" u="sng" dirty="0"/>
              <a:t>produced 320.76 lakh metric tons of fertilizers </a:t>
            </a:r>
            <a:r>
              <a:rPr lang="en-IN" sz="2000" dirty="0"/>
              <a:t>during April-mid December of FY 2022-23, which contributed to a comfortable availability of fertilizers </a:t>
            </a:r>
            <a:r>
              <a:rPr lang="en-IN" sz="2000" dirty="0" smtClean="0"/>
              <a:t>as per </a:t>
            </a:r>
            <a:r>
              <a:rPr lang="en-IN" sz="2000" dirty="0"/>
              <a:t>the Ministry of Chemicals and Fertilizers. </a:t>
            </a:r>
          </a:p>
          <a:p>
            <a:pPr marL="285750" indent="-285750" algn="just">
              <a:buFont typeface="Wingdings" panose="05000000000000000000" pitchFamily="2" charset="2"/>
              <a:buChar char="Ø"/>
            </a:pPr>
            <a:r>
              <a:rPr lang="en-IN" sz="2000" dirty="0"/>
              <a:t>India is one of the largest producers and consumers of rubber after China in the Asia-Pacific region</a:t>
            </a:r>
            <a:r>
              <a:rPr lang="en-IN" sz="2000" dirty="0" smtClean="0"/>
              <a:t>. </a:t>
            </a:r>
            <a:r>
              <a:rPr lang="en-IN" sz="2000" dirty="0"/>
              <a:t>India has about </a:t>
            </a:r>
            <a:r>
              <a:rPr lang="en-IN" sz="2000" u="sng" dirty="0"/>
              <a:t>6000 manufacturing units comprising 30 large-scale manufacturing units, 300 medium manufacturing scale, and around 5,600 </a:t>
            </a:r>
            <a:r>
              <a:rPr lang="en-IN" sz="2000" dirty="0"/>
              <a:t>small-scale and tiny sector manufacturing units</a:t>
            </a:r>
            <a:r>
              <a:rPr lang="en-IN" sz="2000" dirty="0" smtClean="0"/>
              <a:t>. </a:t>
            </a:r>
            <a:r>
              <a:rPr lang="en-IN" sz="2000" dirty="0"/>
              <a:t>thus generating a substantial demand for </a:t>
            </a:r>
            <a:r>
              <a:rPr lang="en-IN" sz="2000" dirty="0" smtClean="0"/>
              <a:t>sulphur</a:t>
            </a:r>
            <a:endParaRPr lang="en-IN" sz="2000" dirty="0"/>
          </a:p>
          <a:p>
            <a:pPr marL="285750" indent="-285750" algn="just">
              <a:buFont typeface="Wingdings" panose="05000000000000000000" pitchFamily="2" charset="2"/>
              <a:buChar char="Ø"/>
            </a:pPr>
            <a:r>
              <a:rPr lang="en-IN" sz="2000" dirty="0"/>
              <a:t>About one-third of total global rubber consumption is natural rubber produced in plantations in </a:t>
            </a:r>
            <a:r>
              <a:rPr lang="en-IN" sz="2000" u="sng" dirty="0"/>
              <a:t>Thailand, Indonesia, and Malaysia</a:t>
            </a:r>
            <a:r>
              <a:rPr lang="en-IN" sz="2000" dirty="0"/>
              <a:t>. Thailand is one of the largest producers and exporters of natural rubber </a:t>
            </a:r>
            <a:r>
              <a:rPr lang="en-IN" sz="2000" dirty="0" smtClean="0"/>
              <a:t>global.</a:t>
            </a:r>
            <a:endParaRPr lang="en-IN" sz="2000" dirty="0"/>
          </a:p>
          <a:p>
            <a:r>
              <a:rPr lang="en-IN" dirty="0"/>
              <a:t/>
            </a:r>
            <a:br>
              <a:rPr lang="en-IN" dirty="0"/>
            </a:br>
            <a:r>
              <a:rPr lang="en-IN" dirty="0"/>
              <a:t/>
            </a:r>
            <a:br>
              <a:rPr lang="en-IN" dirty="0"/>
            </a:br>
            <a:endParaRPr lang="en-IN" dirty="0"/>
          </a:p>
        </p:txBody>
      </p:sp>
      <p:sp>
        <p:nvSpPr>
          <p:cNvPr id="5" name="Rectangle 4"/>
          <p:cNvSpPr/>
          <p:nvPr/>
        </p:nvSpPr>
        <p:spPr>
          <a:xfrm>
            <a:off x="6724565" y="6386779"/>
            <a:ext cx="5079276" cy="369332"/>
          </a:xfrm>
          <a:prstGeom prst="rect">
            <a:avLst/>
          </a:prstGeom>
        </p:spPr>
        <p:txBody>
          <a:bodyPr wrap="none">
            <a:spAutoFit/>
          </a:bodyPr>
          <a:lstStyle/>
          <a:p>
            <a:r>
              <a:rPr lang="en-IN" dirty="0"/>
              <a:t>Data Source : </a:t>
            </a:r>
            <a:r>
              <a:rPr lang="en-IN" dirty="0">
                <a:hlinkClick r:id="rId3"/>
              </a:rPr>
              <a:t>https://www.mordorintelligence.com/</a:t>
            </a:r>
            <a:endParaRPr lang="en-IN" dirty="0"/>
          </a:p>
        </p:txBody>
      </p:sp>
    </p:spTree>
    <p:extLst>
      <p:ext uri="{BB962C8B-B14F-4D97-AF65-F5344CB8AC3E}">
        <p14:creationId xmlns:p14="http://schemas.microsoft.com/office/powerpoint/2010/main" val="11484192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Rectangle 1"/>
          <p:cNvSpPr/>
          <p:nvPr/>
        </p:nvSpPr>
        <p:spPr>
          <a:xfrm>
            <a:off x="1132764" y="751344"/>
            <a:ext cx="8011236" cy="707886"/>
          </a:xfrm>
          <a:prstGeom prst="rect">
            <a:avLst/>
          </a:prstGeom>
        </p:spPr>
        <p:txBody>
          <a:bodyPr wrap="square">
            <a:spAutoFit/>
          </a:bodyPr>
          <a:lstStyle/>
          <a:p>
            <a:endParaRPr lang="en-IN" sz="2000" dirty="0"/>
          </a:p>
          <a:p>
            <a:endParaRPr lang="en-IN" sz="2000" dirty="0"/>
          </a:p>
        </p:txBody>
      </p:sp>
      <p:pic>
        <p:nvPicPr>
          <p:cNvPr id="3" name="Picture 2"/>
          <p:cNvPicPr>
            <a:picLocks noChangeAspect="1"/>
          </p:cNvPicPr>
          <p:nvPr/>
        </p:nvPicPr>
        <p:blipFill>
          <a:blip r:embed="rId3"/>
          <a:stretch>
            <a:fillRect/>
          </a:stretch>
        </p:blipFill>
        <p:spPr>
          <a:xfrm>
            <a:off x="971456" y="937862"/>
            <a:ext cx="9004129" cy="5251359"/>
          </a:xfrm>
          <a:prstGeom prst="rect">
            <a:avLst/>
          </a:prstGeom>
        </p:spPr>
      </p:pic>
      <p:sp>
        <p:nvSpPr>
          <p:cNvPr id="4" name="Oval 3"/>
          <p:cNvSpPr/>
          <p:nvPr/>
        </p:nvSpPr>
        <p:spPr>
          <a:xfrm>
            <a:off x="5357611" y="2627290"/>
            <a:ext cx="2047741" cy="26659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p:cNvCxnSpPr>
            <a:stCxn id="4" idx="6"/>
          </p:cNvCxnSpPr>
          <p:nvPr/>
        </p:nvCxnSpPr>
        <p:spPr>
          <a:xfrm>
            <a:off x="7405352" y="3960253"/>
            <a:ext cx="1545465" cy="35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8950817" y="3709115"/>
            <a:ext cx="2537138" cy="127500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b="1" dirty="0" smtClean="0">
                <a:solidFill>
                  <a:schemeClr val="tx1"/>
                </a:solidFill>
              </a:rPr>
              <a:t>High growth rate of Sulphur in Asia-Pacific Region</a:t>
            </a:r>
            <a:endParaRPr lang="en-IN" b="1" dirty="0">
              <a:solidFill>
                <a:schemeClr val="tx1"/>
              </a:solidFill>
            </a:endParaRPr>
          </a:p>
        </p:txBody>
      </p:sp>
      <p:sp>
        <p:nvSpPr>
          <p:cNvPr id="5" name="Rectangle 4"/>
          <p:cNvSpPr/>
          <p:nvPr/>
        </p:nvSpPr>
        <p:spPr>
          <a:xfrm>
            <a:off x="6604362" y="6338944"/>
            <a:ext cx="5079276" cy="369332"/>
          </a:xfrm>
          <a:prstGeom prst="rect">
            <a:avLst/>
          </a:prstGeom>
        </p:spPr>
        <p:txBody>
          <a:bodyPr wrap="none">
            <a:spAutoFit/>
          </a:bodyPr>
          <a:lstStyle/>
          <a:p>
            <a:r>
              <a:rPr lang="en-IN" dirty="0"/>
              <a:t>Data Source : </a:t>
            </a:r>
            <a:r>
              <a:rPr lang="en-IN" dirty="0">
                <a:hlinkClick r:id="rId4"/>
              </a:rPr>
              <a:t>https://www.mordorintelligence.com/</a:t>
            </a:r>
            <a:endParaRPr lang="en-IN" dirty="0"/>
          </a:p>
        </p:txBody>
      </p:sp>
    </p:spTree>
    <p:extLst>
      <p:ext uri="{BB962C8B-B14F-4D97-AF65-F5344CB8AC3E}">
        <p14:creationId xmlns:p14="http://schemas.microsoft.com/office/powerpoint/2010/main" val="3012140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3" name="Picture 2"/>
          <p:cNvPicPr>
            <a:picLocks noChangeAspect="1"/>
          </p:cNvPicPr>
          <p:nvPr/>
        </p:nvPicPr>
        <p:blipFill>
          <a:blip r:embed="rId3"/>
          <a:stretch>
            <a:fillRect/>
          </a:stretch>
        </p:blipFill>
        <p:spPr>
          <a:xfrm>
            <a:off x="602086" y="1395093"/>
            <a:ext cx="6210838" cy="4786766"/>
          </a:xfrm>
          <a:prstGeom prst="rect">
            <a:avLst/>
          </a:prstGeom>
          <a:ln w="28575">
            <a:solidFill>
              <a:schemeClr val="tx1"/>
            </a:solidFill>
          </a:ln>
        </p:spPr>
      </p:pic>
      <p:sp>
        <p:nvSpPr>
          <p:cNvPr id="4" name="TextBox 3"/>
          <p:cNvSpPr txBox="1"/>
          <p:nvPr/>
        </p:nvSpPr>
        <p:spPr>
          <a:xfrm>
            <a:off x="1795529" y="371542"/>
            <a:ext cx="8126569" cy="523220"/>
          </a:xfrm>
          <a:prstGeom prst="rect">
            <a:avLst/>
          </a:prstGeom>
          <a:noFill/>
        </p:spPr>
        <p:txBody>
          <a:bodyPr wrap="square" rtlCol="0">
            <a:spAutoFit/>
          </a:bodyPr>
          <a:lstStyle/>
          <a:p>
            <a:pPr algn="ctr"/>
            <a:r>
              <a:rPr lang="en-IN" sz="2800" b="1" u="sng" dirty="0" smtClean="0"/>
              <a:t>Major Driving Industries</a:t>
            </a:r>
          </a:p>
        </p:txBody>
      </p:sp>
      <p:sp>
        <p:nvSpPr>
          <p:cNvPr id="5" name="Rectangle 4"/>
          <p:cNvSpPr/>
          <p:nvPr/>
        </p:nvSpPr>
        <p:spPr>
          <a:xfrm>
            <a:off x="3048000" y="2551837"/>
            <a:ext cx="6096000" cy="369332"/>
          </a:xfrm>
          <a:prstGeom prst="rect">
            <a:avLst/>
          </a:prstGeom>
        </p:spPr>
        <p:txBody>
          <a:bodyPr>
            <a:spAutoFit/>
          </a:bodyPr>
          <a:lstStyle/>
          <a:p>
            <a:endParaRPr lang="en-IN" dirty="0"/>
          </a:p>
        </p:txBody>
      </p:sp>
      <p:sp>
        <p:nvSpPr>
          <p:cNvPr id="6" name="TextBox 5"/>
          <p:cNvSpPr txBox="1"/>
          <p:nvPr/>
        </p:nvSpPr>
        <p:spPr>
          <a:xfrm>
            <a:off x="7134896" y="2202287"/>
            <a:ext cx="3799267" cy="193899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smtClean="0"/>
              <a:t>More than 50% of the sulphur is constituted by the fertilizer industries.</a:t>
            </a:r>
          </a:p>
          <a:p>
            <a:pPr marL="285750" indent="-285750" algn="just">
              <a:buFont typeface="Wingdings" panose="05000000000000000000" pitchFamily="2" charset="2"/>
              <a:buChar char="Ø"/>
            </a:pPr>
            <a:r>
              <a:rPr lang="en-IN" sz="2000" dirty="0" smtClean="0"/>
              <a:t>Followed by Chemical industries which mainly include Sulphuric Acid manufacturing industries.</a:t>
            </a:r>
            <a:endParaRPr lang="en-IN" sz="2000" dirty="0"/>
          </a:p>
        </p:txBody>
      </p:sp>
      <p:sp>
        <p:nvSpPr>
          <p:cNvPr id="8" name="Rectangle 7"/>
          <p:cNvSpPr/>
          <p:nvPr/>
        </p:nvSpPr>
        <p:spPr>
          <a:xfrm>
            <a:off x="5937161" y="6343566"/>
            <a:ext cx="6817023" cy="646331"/>
          </a:xfrm>
          <a:prstGeom prst="rect">
            <a:avLst/>
          </a:prstGeom>
        </p:spPr>
        <p:txBody>
          <a:bodyPr wrap="square">
            <a:spAutoFit/>
          </a:bodyPr>
          <a:lstStyle/>
          <a:p>
            <a:r>
              <a:rPr lang="en-IN" dirty="0" smtClean="0"/>
              <a:t>Data Source </a:t>
            </a:r>
            <a:r>
              <a:rPr lang="en-IN" dirty="0"/>
              <a:t>: </a:t>
            </a:r>
            <a:r>
              <a:rPr lang="en-IN" dirty="0">
                <a:hlinkClick r:id="rId4"/>
              </a:rPr>
              <a:t>https://www.fortunebusinessinsights.com</a:t>
            </a:r>
            <a:r>
              <a:rPr lang="en-IN" dirty="0" smtClean="0">
                <a:hlinkClick r:id="rId4"/>
              </a:rPr>
              <a:t>/</a:t>
            </a:r>
            <a:endParaRPr lang="en-IN" dirty="0" smtClean="0"/>
          </a:p>
          <a:p>
            <a:endParaRPr lang="en-IN" dirty="0"/>
          </a:p>
        </p:txBody>
      </p:sp>
    </p:spTree>
    <p:extLst>
      <p:ext uri="{BB962C8B-B14F-4D97-AF65-F5344CB8AC3E}">
        <p14:creationId xmlns:p14="http://schemas.microsoft.com/office/powerpoint/2010/main" val="719240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8" name="Picture 7">
            <a:extLst>
              <a:ext uri="{FF2B5EF4-FFF2-40B4-BE49-F238E27FC236}">
                <a16:creationId xmlns="" xmlns:a16="http://schemas.microsoft.com/office/drawing/2014/main" id="{D6DE0AE2-E7F2-433D-8E4A-FC2606CC4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4" name="TextBox 3">
            <a:extLst>
              <a:ext uri="{FF2B5EF4-FFF2-40B4-BE49-F238E27FC236}">
                <a16:creationId xmlns="" xmlns:a16="http://schemas.microsoft.com/office/drawing/2014/main" id="{F8B4AFC7-6B1C-4FAC-A2B5-E91908A5FB42}"/>
              </a:ext>
            </a:extLst>
          </p:cNvPr>
          <p:cNvSpPr txBox="1"/>
          <p:nvPr/>
        </p:nvSpPr>
        <p:spPr>
          <a:xfrm>
            <a:off x="3905723" y="2928413"/>
            <a:ext cx="4380552" cy="1200329"/>
          </a:xfrm>
          <a:prstGeom prst="rect">
            <a:avLst/>
          </a:prstGeom>
          <a:noFill/>
        </p:spPr>
        <p:txBody>
          <a:bodyPr wrap="square" rtlCol="0">
            <a:spAutoFit/>
          </a:bodyPr>
          <a:lstStyle/>
          <a:p>
            <a:pPr algn="ctr"/>
            <a:r>
              <a:rPr lang="en-US" sz="3600" b="1" u="sng" dirty="0" smtClean="0">
                <a:solidFill>
                  <a:schemeClr val="tx1">
                    <a:lumMod val="85000"/>
                    <a:lumOff val="15000"/>
                  </a:schemeClr>
                </a:solidFill>
                <a:latin typeface="AvantGarde Bk BT" panose="020B0702020202020204" pitchFamily="34" charset="0"/>
              </a:rPr>
              <a:t>EXPLORATORY DATA ANALYSIS</a:t>
            </a:r>
            <a:endParaRPr lang="en-US" sz="3600" b="1" u="sng" dirty="0">
              <a:solidFill>
                <a:schemeClr val="tx1">
                  <a:lumMod val="85000"/>
                  <a:lumOff val="15000"/>
                </a:schemeClr>
              </a:solidFill>
              <a:latin typeface="AvantGarde Bk BT" panose="020B0702020202020204" pitchFamily="34" charset="0"/>
            </a:endParaRPr>
          </a:p>
        </p:txBody>
      </p:sp>
    </p:spTree>
    <p:extLst>
      <p:ext uri="{BB962C8B-B14F-4D97-AF65-F5344CB8AC3E}">
        <p14:creationId xmlns:p14="http://schemas.microsoft.com/office/powerpoint/2010/main" val="1965554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p:cNvSpPr/>
          <p:nvPr/>
        </p:nvSpPr>
        <p:spPr>
          <a:xfrm>
            <a:off x="1696365" y="2767279"/>
            <a:ext cx="9322760" cy="1323439"/>
          </a:xfrm>
          <a:prstGeom prst="rect">
            <a:avLst/>
          </a:prstGeom>
        </p:spPr>
        <p:txBody>
          <a:bodyPr wrap="square">
            <a:spAutoFit/>
          </a:bodyPr>
          <a:lstStyle/>
          <a:p>
            <a:pPr algn="ctr"/>
            <a:r>
              <a:rPr lang="en-IN" sz="4000" b="1" u="sng" dirty="0" smtClean="0"/>
              <a:t>AGROCEL SULPHUR PURCHASE AND CONSUMPTION ANALYSIS</a:t>
            </a:r>
            <a:endParaRPr lang="en-IN" sz="4000" b="1" u="sng" dirty="0"/>
          </a:p>
        </p:txBody>
      </p:sp>
    </p:spTree>
    <p:extLst>
      <p:ext uri="{BB962C8B-B14F-4D97-AF65-F5344CB8AC3E}">
        <p14:creationId xmlns:p14="http://schemas.microsoft.com/office/powerpoint/2010/main" val="1900160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12192000" cy="6857999"/>
          </a:xfrm>
          <a:prstGeom prst="rect">
            <a:avLst/>
          </a:prstGeom>
        </p:spPr>
      </p:pic>
      <p:sp>
        <p:nvSpPr>
          <p:cNvPr id="2" name="Rectangle 1"/>
          <p:cNvSpPr/>
          <p:nvPr/>
        </p:nvSpPr>
        <p:spPr>
          <a:xfrm>
            <a:off x="1183094" y="269121"/>
            <a:ext cx="8798033" cy="523220"/>
          </a:xfrm>
          <a:prstGeom prst="rect">
            <a:avLst/>
          </a:prstGeom>
        </p:spPr>
        <p:txBody>
          <a:bodyPr wrap="square">
            <a:spAutoFit/>
          </a:bodyPr>
          <a:lstStyle/>
          <a:p>
            <a:pPr algn="ctr"/>
            <a:r>
              <a:rPr lang="en-IN" sz="2800" b="1" u="sng" dirty="0"/>
              <a:t>Agrocel Sulphur </a:t>
            </a:r>
            <a:r>
              <a:rPr lang="en-IN" sz="2800" b="1" u="sng" dirty="0" smtClean="0"/>
              <a:t>Purchase Price Trend</a:t>
            </a:r>
            <a:endParaRPr lang="en-IN" sz="2800" b="1" u="sng" dirty="0"/>
          </a:p>
        </p:txBody>
      </p:sp>
      <p:pic>
        <p:nvPicPr>
          <p:cNvPr id="4" name="Picture 3"/>
          <p:cNvPicPr>
            <a:picLocks noChangeAspect="1"/>
          </p:cNvPicPr>
          <p:nvPr/>
        </p:nvPicPr>
        <p:blipFill>
          <a:blip r:embed="rId4"/>
          <a:stretch>
            <a:fillRect/>
          </a:stretch>
        </p:blipFill>
        <p:spPr>
          <a:xfrm>
            <a:off x="641445" y="1392072"/>
            <a:ext cx="5454556" cy="4764606"/>
          </a:xfrm>
          <a:prstGeom prst="rect">
            <a:avLst/>
          </a:prstGeom>
          <a:ln w="28575">
            <a:solidFill>
              <a:schemeClr val="tx1"/>
            </a:solidFill>
          </a:ln>
        </p:spPr>
      </p:pic>
      <p:sp>
        <p:nvSpPr>
          <p:cNvPr id="3" name="TextBox 2"/>
          <p:cNvSpPr txBox="1"/>
          <p:nvPr/>
        </p:nvSpPr>
        <p:spPr>
          <a:xfrm>
            <a:off x="6713992" y="1392072"/>
            <a:ext cx="3812531" cy="3785652"/>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dirty="0" smtClean="0"/>
              <a:t>The </a:t>
            </a:r>
            <a:r>
              <a:rPr lang="en-IN" sz="2000" dirty="0"/>
              <a:t>a</a:t>
            </a:r>
            <a:r>
              <a:rPr lang="en-IN" sz="2000" dirty="0" smtClean="0"/>
              <a:t>verage purchase rate of sulphur granules are:</a:t>
            </a:r>
          </a:p>
          <a:p>
            <a:pPr algn="just"/>
            <a:endParaRPr lang="en-IN" sz="2000" dirty="0"/>
          </a:p>
          <a:p>
            <a:pPr algn="just"/>
            <a:endParaRPr lang="en-IN" sz="2000" dirty="0" smtClean="0"/>
          </a:p>
          <a:p>
            <a:pPr algn="just"/>
            <a:endParaRPr lang="en-IN" sz="2000" dirty="0" smtClean="0"/>
          </a:p>
          <a:p>
            <a:pPr algn="just"/>
            <a:endParaRPr lang="en-IN" sz="2000" dirty="0"/>
          </a:p>
          <a:p>
            <a:pPr algn="just"/>
            <a:endParaRPr lang="en-IN" sz="2000" dirty="0" smtClean="0"/>
          </a:p>
          <a:p>
            <a:pPr marL="342900" indent="-342900" algn="just">
              <a:buFont typeface="Wingdings" panose="05000000000000000000" pitchFamily="2" charset="2"/>
              <a:buChar char="Ø"/>
            </a:pPr>
            <a:r>
              <a:rPr lang="en-IN" sz="2000" dirty="0" smtClean="0"/>
              <a:t>A sudden notable surge in the purchase rate of sulphur in year 2022.</a:t>
            </a:r>
          </a:p>
          <a:p>
            <a:pPr marL="342900" indent="-342900" algn="just">
              <a:buFont typeface="Wingdings" panose="05000000000000000000" pitchFamily="2" charset="2"/>
              <a:buChar char="Ø"/>
            </a:pPr>
            <a:r>
              <a:rPr lang="en-IN" sz="2000" dirty="0" smtClean="0"/>
              <a:t>The purchase rate consistently exceeds the closing price. </a:t>
            </a:r>
          </a:p>
        </p:txBody>
      </p:sp>
      <p:graphicFrame>
        <p:nvGraphicFramePr>
          <p:cNvPr id="5" name="Table 4"/>
          <p:cNvGraphicFramePr>
            <a:graphicFrameLocks noGrp="1"/>
          </p:cNvGraphicFramePr>
          <p:nvPr>
            <p:extLst>
              <p:ext uri="{D42A27DB-BD31-4B8C-83A1-F6EECF244321}">
                <p14:modId xmlns:p14="http://schemas.microsoft.com/office/powerpoint/2010/main" val="1414148242"/>
              </p:ext>
            </p:extLst>
          </p:nvPr>
        </p:nvGraphicFramePr>
        <p:xfrm>
          <a:off x="7250806" y="2315898"/>
          <a:ext cx="2515674" cy="1113102"/>
        </p:xfrm>
        <a:graphic>
          <a:graphicData uri="http://schemas.openxmlformats.org/drawingml/2006/table">
            <a:tbl>
              <a:tblPr firstRow="1" bandRow="1">
                <a:tableStyleId>{616DA210-FB5B-4158-B5E0-FEB733F419BA}</a:tableStyleId>
              </a:tblPr>
              <a:tblGrid>
                <a:gridCol w="838558"/>
                <a:gridCol w="838558"/>
                <a:gridCol w="838558"/>
              </a:tblGrid>
              <a:tr h="567212">
                <a:tc>
                  <a:txBody>
                    <a:bodyPr/>
                    <a:lstStyle/>
                    <a:p>
                      <a:pPr algn="ctr"/>
                      <a:r>
                        <a:rPr lang="en-IN" dirty="0" smtClean="0"/>
                        <a:t>2021</a:t>
                      </a:r>
                      <a:endParaRPr lang="en-IN" dirty="0"/>
                    </a:p>
                  </a:txBody>
                  <a:tcPr/>
                </a:tc>
                <a:tc>
                  <a:txBody>
                    <a:bodyPr/>
                    <a:lstStyle/>
                    <a:p>
                      <a:pPr algn="ctr"/>
                      <a:r>
                        <a:rPr lang="en-IN" dirty="0" smtClean="0"/>
                        <a:t>2022</a:t>
                      </a:r>
                      <a:endParaRPr lang="en-IN" dirty="0"/>
                    </a:p>
                  </a:txBody>
                  <a:tcPr/>
                </a:tc>
                <a:tc>
                  <a:txBody>
                    <a:bodyPr/>
                    <a:lstStyle/>
                    <a:p>
                      <a:pPr algn="ctr"/>
                      <a:r>
                        <a:rPr lang="en-IN" dirty="0" smtClean="0"/>
                        <a:t>2023</a:t>
                      </a:r>
                      <a:endParaRPr lang="en-IN" dirty="0"/>
                    </a:p>
                  </a:txBody>
                  <a:tcPr/>
                </a:tc>
              </a:tr>
              <a:tr h="545890">
                <a:tc>
                  <a:txBody>
                    <a:bodyPr/>
                    <a:lstStyle/>
                    <a:p>
                      <a:pPr algn="ctr"/>
                      <a:r>
                        <a:rPr lang="en-IN" b="1" dirty="0" smtClean="0"/>
                        <a:t>24.68</a:t>
                      </a:r>
                      <a:endParaRPr lang="en-IN" b="1" dirty="0"/>
                    </a:p>
                  </a:txBody>
                  <a:tcPr/>
                </a:tc>
                <a:tc>
                  <a:txBody>
                    <a:bodyPr/>
                    <a:lstStyle/>
                    <a:p>
                      <a:pPr algn="ctr"/>
                      <a:r>
                        <a:rPr lang="en-IN" b="1" dirty="0" smtClean="0"/>
                        <a:t>32.75</a:t>
                      </a:r>
                      <a:endParaRPr lang="en-IN" b="1" dirty="0"/>
                    </a:p>
                  </a:txBody>
                  <a:tcPr/>
                </a:tc>
                <a:tc>
                  <a:txBody>
                    <a:bodyPr/>
                    <a:lstStyle/>
                    <a:p>
                      <a:pPr algn="ctr"/>
                      <a:r>
                        <a:rPr lang="en-IN" b="1" dirty="0" smtClean="0"/>
                        <a:t>16.40</a:t>
                      </a:r>
                      <a:endParaRPr lang="en-IN" b="1" dirty="0"/>
                    </a:p>
                  </a:txBody>
                  <a:tcPr/>
                </a:tc>
              </a:tr>
            </a:tbl>
          </a:graphicData>
        </a:graphic>
      </p:graphicFrame>
      <p:sp>
        <p:nvSpPr>
          <p:cNvPr id="6" name="TextBox 5"/>
          <p:cNvSpPr txBox="1"/>
          <p:nvPr/>
        </p:nvSpPr>
        <p:spPr>
          <a:xfrm>
            <a:off x="8229599" y="6200463"/>
            <a:ext cx="3335629" cy="369332"/>
          </a:xfrm>
          <a:prstGeom prst="rect">
            <a:avLst/>
          </a:prstGeom>
          <a:noFill/>
        </p:spPr>
        <p:txBody>
          <a:bodyPr wrap="square" rtlCol="0">
            <a:spAutoFit/>
          </a:bodyPr>
          <a:lstStyle/>
          <a:p>
            <a:r>
              <a:rPr lang="en-IN" dirty="0" smtClean="0"/>
              <a:t>Data Source : Agrocel data sorted</a:t>
            </a:r>
            <a:endParaRPr lang="en-IN" dirty="0"/>
          </a:p>
        </p:txBody>
      </p:sp>
    </p:spTree>
    <p:extLst>
      <p:ext uri="{BB962C8B-B14F-4D97-AF65-F5344CB8AC3E}">
        <p14:creationId xmlns:p14="http://schemas.microsoft.com/office/powerpoint/2010/main" val="3805637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380F700-AFC2-44BC-A46C-14CF6D834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4" name="TextBox 3">
            <a:extLst>
              <a:ext uri="{FF2B5EF4-FFF2-40B4-BE49-F238E27FC236}">
                <a16:creationId xmlns="" xmlns:a16="http://schemas.microsoft.com/office/drawing/2014/main" id="{FB8AD040-BECA-4553-8A0A-CE6892D41F52}"/>
              </a:ext>
            </a:extLst>
          </p:cNvPr>
          <p:cNvSpPr txBox="1"/>
          <p:nvPr/>
        </p:nvSpPr>
        <p:spPr>
          <a:xfrm>
            <a:off x="3645491" y="2951288"/>
            <a:ext cx="4380552" cy="1200329"/>
          </a:xfrm>
          <a:prstGeom prst="rect">
            <a:avLst/>
          </a:prstGeom>
          <a:noFill/>
        </p:spPr>
        <p:txBody>
          <a:bodyPr wrap="square" rtlCol="0">
            <a:spAutoFit/>
          </a:bodyPr>
          <a:lstStyle/>
          <a:p>
            <a:pPr algn="ctr"/>
            <a:r>
              <a:rPr lang="en-IN" sz="3600" b="1" u="sng" dirty="0" smtClean="0"/>
              <a:t>PROBLEM DEFINITION</a:t>
            </a:r>
            <a:endParaRPr lang="en-US" sz="3600" b="1" u="sng" dirty="0" smtClean="0">
              <a:solidFill>
                <a:schemeClr val="tx1">
                  <a:lumMod val="85000"/>
                  <a:lumOff val="15000"/>
                </a:schemeClr>
              </a:solidFill>
              <a:latin typeface="AvantGarde Bk BT" panose="020B0702020202020204" pitchFamily="34" charset="0"/>
            </a:endParaRPr>
          </a:p>
        </p:txBody>
      </p:sp>
    </p:spTree>
    <p:extLst>
      <p:ext uri="{BB962C8B-B14F-4D97-AF65-F5344CB8AC3E}">
        <p14:creationId xmlns:p14="http://schemas.microsoft.com/office/powerpoint/2010/main" val="617930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p:cNvSpPr txBox="1"/>
          <p:nvPr/>
        </p:nvSpPr>
        <p:spPr>
          <a:xfrm>
            <a:off x="6917878" y="2410079"/>
            <a:ext cx="4054922" cy="3170099"/>
          </a:xfrm>
          <a:prstGeom prst="rect">
            <a:avLst/>
          </a:prstGeom>
          <a:noFill/>
        </p:spPr>
        <p:txBody>
          <a:bodyPr wrap="square" rtlCol="0">
            <a:spAutoFit/>
          </a:bodyPr>
          <a:lstStyle/>
          <a:p>
            <a:pPr algn="just"/>
            <a:endParaRPr lang="en-IN" sz="2000" b="1" u="sng" dirty="0" smtClean="0">
              <a:latin typeface="+mj-lt"/>
            </a:endParaRPr>
          </a:p>
          <a:p>
            <a:pPr marL="342900" indent="-342900" algn="just">
              <a:buFont typeface="Wingdings" panose="05000000000000000000" pitchFamily="2" charset="2"/>
              <a:buChar char="Ø"/>
            </a:pPr>
            <a:r>
              <a:rPr lang="en-IN" sz="2000" dirty="0" smtClean="0"/>
              <a:t>The is no periodicity or seasonality in the sulphur consumption by company.</a:t>
            </a:r>
          </a:p>
          <a:p>
            <a:pPr marL="342900" indent="-342900" algn="just">
              <a:buFont typeface="Wingdings" panose="05000000000000000000" pitchFamily="2" charset="2"/>
              <a:buChar char="Ø"/>
            </a:pPr>
            <a:r>
              <a:rPr lang="en-IN" sz="2000" dirty="0" smtClean="0"/>
              <a:t>Over the year there appears to be a steady decline in consumption.</a:t>
            </a:r>
          </a:p>
          <a:p>
            <a:pPr marL="342900" indent="-342900" algn="just">
              <a:buFont typeface="Wingdings" panose="05000000000000000000" pitchFamily="2" charset="2"/>
              <a:buChar char="Ø"/>
            </a:pPr>
            <a:r>
              <a:rPr lang="en-IN" sz="2000" dirty="0" smtClean="0"/>
              <a:t>Quantity Purchase is made in accordance with the consumption quantity. </a:t>
            </a:r>
          </a:p>
          <a:p>
            <a:pPr marL="342900" indent="-342900" algn="just">
              <a:buFont typeface="Wingdings" panose="05000000000000000000" pitchFamily="2" charset="2"/>
              <a:buChar char="Ø"/>
            </a:pPr>
            <a:endParaRPr lang="en-IN" sz="2000" b="1" dirty="0">
              <a:latin typeface="+mj-lt"/>
            </a:endParaRPr>
          </a:p>
        </p:txBody>
      </p:sp>
      <p:pic>
        <p:nvPicPr>
          <p:cNvPr id="5" name="Picture 4"/>
          <p:cNvPicPr>
            <a:picLocks noChangeAspect="1"/>
          </p:cNvPicPr>
          <p:nvPr/>
        </p:nvPicPr>
        <p:blipFill>
          <a:blip r:embed="rId3"/>
          <a:stretch>
            <a:fillRect/>
          </a:stretch>
        </p:blipFill>
        <p:spPr>
          <a:xfrm>
            <a:off x="627797" y="1378424"/>
            <a:ext cx="5468203" cy="4776715"/>
          </a:xfrm>
          <a:prstGeom prst="rect">
            <a:avLst/>
          </a:prstGeom>
          <a:ln w="28575">
            <a:solidFill>
              <a:schemeClr val="tx1"/>
            </a:solidFill>
          </a:ln>
        </p:spPr>
      </p:pic>
      <p:sp>
        <p:nvSpPr>
          <p:cNvPr id="10" name="Rounded Rectangle 9"/>
          <p:cNvSpPr/>
          <p:nvPr/>
        </p:nvSpPr>
        <p:spPr>
          <a:xfrm>
            <a:off x="7098182" y="1097066"/>
            <a:ext cx="2565779" cy="102198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7414657" y="1254113"/>
            <a:ext cx="2115403" cy="707886"/>
          </a:xfrm>
          <a:prstGeom prst="rect">
            <a:avLst/>
          </a:prstGeom>
          <a:noFill/>
        </p:spPr>
        <p:txBody>
          <a:bodyPr wrap="square" rtlCol="0">
            <a:spAutoFit/>
          </a:bodyPr>
          <a:lstStyle/>
          <a:p>
            <a:r>
              <a:rPr lang="en-IN" sz="2000" b="1" dirty="0" err="1" smtClean="0"/>
              <a:t>Agrocel’s</a:t>
            </a:r>
            <a:r>
              <a:rPr lang="en-IN" sz="2000" b="1" dirty="0" smtClean="0"/>
              <a:t> Storage </a:t>
            </a:r>
            <a:r>
              <a:rPr lang="en-IN" sz="2000" b="1" dirty="0"/>
              <a:t>L</a:t>
            </a:r>
            <a:r>
              <a:rPr lang="en-IN" sz="2000" b="1" dirty="0" smtClean="0"/>
              <a:t>icence : 100Ton</a:t>
            </a:r>
            <a:endParaRPr lang="en-IN" sz="2000" b="1" dirty="0"/>
          </a:p>
        </p:txBody>
      </p:sp>
      <p:sp>
        <p:nvSpPr>
          <p:cNvPr id="2" name="Rectangle 1"/>
          <p:cNvSpPr/>
          <p:nvPr/>
        </p:nvSpPr>
        <p:spPr>
          <a:xfrm>
            <a:off x="1228859" y="406229"/>
            <a:ext cx="8739389" cy="523220"/>
          </a:xfrm>
          <a:prstGeom prst="rect">
            <a:avLst/>
          </a:prstGeom>
        </p:spPr>
        <p:txBody>
          <a:bodyPr wrap="square">
            <a:spAutoFit/>
          </a:bodyPr>
          <a:lstStyle/>
          <a:p>
            <a:pPr algn="ctr"/>
            <a:r>
              <a:rPr lang="en-IN" sz="2800" b="1" u="sng" dirty="0"/>
              <a:t>Agrocel Sulphur Purchase and Consumption Analysis</a:t>
            </a:r>
          </a:p>
        </p:txBody>
      </p:sp>
      <p:sp>
        <p:nvSpPr>
          <p:cNvPr id="3" name="Rectangle 2"/>
          <p:cNvSpPr/>
          <p:nvPr/>
        </p:nvSpPr>
        <p:spPr>
          <a:xfrm>
            <a:off x="8381071" y="6155139"/>
            <a:ext cx="3311869" cy="369332"/>
          </a:xfrm>
          <a:prstGeom prst="rect">
            <a:avLst/>
          </a:prstGeom>
        </p:spPr>
        <p:txBody>
          <a:bodyPr wrap="none">
            <a:spAutoFit/>
          </a:bodyPr>
          <a:lstStyle/>
          <a:p>
            <a:r>
              <a:rPr lang="en-IN" dirty="0"/>
              <a:t>Data Source : Agrocel data sorted</a:t>
            </a:r>
          </a:p>
        </p:txBody>
      </p:sp>
    </p:spTree>
    <p:extLst>
      <p:ext uri="{BB962C8B-B14F-4D97-AF65-F5344CB8AC3E}">
        <p14:creationId xmlns:p14="http://schemas.microsoft.com/office/powerpoint/2010/main" val="1234984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758"/>
            <a:ext cx="12192000" cy="6857999"/>
          </a:xfrm>
          <a:prstGeom prst="rect">
            <a:avLst/>
          </a:prstGeom>
        </p:spPr>
      </p:pic>
      <p:pic>
        <p:nvPicPr>
          <p:cNvPr id="2" name="Picture 1"/>
          <p:cNvPicPr>
            <a:picLocks noChangeAspect="1"/>
          </p:cNvPicPr>
          <p:nvPr/>
        </p:nvPicPr>
        <p:blipFill>
          <a:blip r:embed="rId3"/>
          <a:stretch>
            <a:fillRect/>
          </a:stretch>
        </p:blipFill>
        <p:spPr>
          <a:xfrm>
            <a:off x="605308" y="1403796"/>
            <a:ext cx="5490692" cy="4790941"/>
          </a:xfrm>
          <a:prstGeom prst="rect">
            <a:avLst/>
          </a:prstGeom>
          <a:ln w="28575">
            <a:solidFill>
              <a:schemeClr val="tx1"/>
            </a:solidFill>
          </a:ln>
        </p:spPr>
      </p:pic>
      <p:sp>
        <p:nvSpPr>
          <p:cNvPr id="5" name="TextBox 4"/>
          <p:cNvSpPr txBox="1"/>
          <p:nvPr/>
        </p:nvSpPr>
        <p:spPr>
          <a:xfrm>
            <a:off x="1262129" y="351884"/>
            <a:ext cx="8757635" cy="523220"/>
          </a:xfrm>
          <a:prstGeom prst="rect">
            <a:avLst/>
          </a:prstGeom>
          <a:noFill/>
        </p:spPr>
        <p:txBody>
          <a:bodyPr wrap="square" rtlCol="0">
            <a:spAutoFit/>
          </a:bodyPr>
          <a:lstStyle/>
          <a:p>
            <a:pPr algn="ctr"/>
            <a:r>
              <a:rPr lang="en-IN" sz="2800" b="1" u="sng" dirty="0" smtClean="0"/>
              <a:t>Analysis of Sulphur Consumption and Bromine production</a:t>
            </a:r>
            <a:endParaRPr lang="en-IN" sz="2800" b="1" u="sng" dirty="0"/>
          </a:p>
        </p:txBody>
      </p:sp>
      <p:sp>
        <p:nvSpPr>
          <p:cNvPr id="6" name="TextBox 5"/>
          <p:cNvSpPr txBox="1"/>
          <p:nvPr/>
        </p:nvSpPr>
        <p:spPr>
          <a:xfrm>
            <a:off x="6851561" y="2009104"/>
            <a:ext cx="3670478" cy="1631216"/>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smtClean="0"/>
              <a:t>This suggests the correlation between the reduction in bromine production and a subsequent decline in sulphur consumption</a:t>
            </a:r>
            <a:r>
              <a:rPr lang="en-IN" dirty="0" smtClean="0"/>
              <a:t>.</a:t>
            </a:r>
            <a:endParaRPr lang="en-IN" dirty="0"/>
          </a:p>
        </p:txBody>
      </p:sp>
      <p:sp>
        <p:nvSpPr>
          <p:cNvPr id="3" name="Rectangle 2"/>
          <p:cNvSpPr/>
          <p:nvPr/>
        </p:nvSpPr>
        <p:spPr>
          <a:xfrm>
            <a:off x="7791718" y="6194737"/>
            <a:ext cx="4493697" cy="369332"/>
          </a:xfrm>
          <a:prstGeom prst="rect">
            <a:avLst/>
          </a:prstGeom>
        </p:spPr>
        <p:txBody>
          <a:bodyPr wrap="square">
            <a:spAutoFit/>
          </a:bodyPr>
          <a:lstStyle/>
          <a:p>
            <a:r>
              <a:rPr lang="en-IN" dirty="0"/>
              <a:t>Data Source : </a:t>
            </a:r>
            <a:r>
              <a:rPr lang="en-IN" dirty="0" smtClean="0"/>
              <a:t>BRS plant Production data</a:t>
            </a:r>
            <a:endParaRPr lang="en-IN" dirty="0"/>
          </a:p>
        </p:txBody>
      </p:sp>
    </p:spTree>
    <p:extLst>
      <p:ext uri="{BB962C8B-B14F-4D97-AF65-F5344CB8AC3E}">
        <p14:creationId xmlns:p14="http://schemas.microsoft.com/office/powerpoint/2010/main" val="28745741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Picture 1"/>
          <p:cNvPicPr>
            <a:picLocks noChangeAspect="1"/>
          </p:cNvPicPr>
          <p:nvPr/>
        </p:nvPicPr>
        <p:blipFill>
          <a:blip r:embed="rId3"/>
          <a:stretch>
            <a:fillRect/>
          </a:stretch>
        </p:blipFill>
        <p:spPr>
          <a:xfrm>
            <a:off x="618186" y="1352282"/>
            <a:ext cx="5477814" cy="4803819"/>
          </a:xfrm>
          <a:prstGeom prst="rect">
            <a:avLst/>
          </a:prstGeom>
          <a:ln w="28575">
            <a:solidFill>
              <a:schemeClr val="tx1"/>
            </a:solidFill>
          </a:ln>
        </p:spPr>
      </p:pic>
      <p:sp>
        <p:nvSpPr>
          <p:cNvPr id="3" name="Rectangle 2"/>
          <p:cNvSpPr/>
          <p:nvPr/>
        </p:nvSpPr>
        <p:spPr>
          <a:xfrm>
            <a:off x="1233299" y="352544"/>
            <a:ext cx="8734949" cy="523220"/>
          </a:xfrm>
          <a:prstGeom prst="rect">
            <a:avLst/>
          </a:prstGeom>
        </p:spPr>
        <p:txBody>
          <a:bodyPr wrap="square">
            <a:spAutoFit/>
          </a:bodyPr>
          <a:lstStyle/>
          <a:p>
            <a:pPr algn="ctr"/>
            <a:r>
              <a:rPr lang="en-IN" sz="2800" b="1" u="sng" dirty="0"/>
              <a:t>Agrocel Sulphur Rate and Quantity Purchase Analysis</a:t>
            </a:r>
          </a:p>
        </p:txBody>
      </p:sp>
      <p:sp>
        <p:nvSpPr>
          <p:cNvPr id="4" name="Rectangle 3"/>
          <p:cNvSpPr/>
          <p:nvPr/>
        </p:nvSpPr>
        <p:spPr>
          <a:xfrm>
            <a:off x="6926054" y="2112555"/>
            <a:ext cx="3325529" cy="2862322"/>
          </a:xfrm>
          <a:prstGeom prst="rect">
            <a:avLst/>
          </a:prstGeom>
        </p:spPr>
        <p:txBody>
          <a:bodyPr wrap="square">
            <a:spAutoFit/>
          </a:bodyPr>
          <a:lstStyle/>
          <a:p>
            <a:pPr marL="285750" indent="-285750" algn="just">
              <a:buFont typeface="Wingdings" panose="05000000000000000000" pitchFamily="2" charset="2"/>
              <a:buChar char="Ø"/>
            </a:pPr>
            <a:r>
              <a:rPr lang="en-IN" sz="2000" dirty="0"/>
              <a:t>Bulk purchases of sulphur has no influence on the price of sulphur.</a:t>
            </a:r>
          </a:p>
          <a:p>
            <a:pPr algn="just"/>
            <a:endParaRPr lang="en-IN" sz="2000" dirty="0"/>
          </a:p>
          <a:p>
            <a:pPr marL="285750" indent="-285750" algn="just">
              <a:buFont typeface="Wingdings" panose="05000000000000000000" pitchFamily="2" charset="2"/>
              <a:buChar char="Ø"/>
            </a:pPr>
            <a:r>
              <a:rPr lang="en-IN" sz="2000" dirty="0"/>
              <a:t>Sulphur prices tend to be driven more by broader market forces rather than individual purchase volumes.</a:t>
            </a:r>
          </a:p>
        </p:txBody>
      </p:sp>
      <p:sp>
        <p:nvSpPr>
          <p:cNvPr id="5" name="Rectangle 4"/>
          <p:cNvSpPr/>
          <p:nvPr/>
        </p:nvSpPr>
        <p:spPr>
          <a:xfrm>
            <a:off x="8419637" y="6156101"/>
            <a:ext cx="3311869" cy="369332"/>
          </a:xfrm>
          <a:prstGeom prst="rect">
            <a:avLst/>
          </a:prstGeom>
        </p:spPr>
        <p:txBody>
          <a:bodyPr wrap="none">
            <a:spAutoFit/>
          </a:bodyPr>
          <a:lstStyle/>
          <a:p>
            <a:r>
              <a:rPr lang="en-IN" dirty="0"/>
              <a:t>Data Source : Agrocel data sorted</a:t>
            </a:r>
          </a:p>
        </p:txBody>
      </p:sp>
    </p:spTree>
    <p:extLst>
      <p:ext uri="{BB962C8B-B14F-4D97-AF65-F5344CB8AC3E}">
        <p14:creationId xmlns:p14="http://schemas.microsoft.com/office/powerpoint/2010/main" val="39994506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p:cNvSpPr/>
          <p:nvPr/>
        </p:nvSpPr>
        <p:spPr>
          <a:xfrm>
            <a:off x="1219199" y="389931"/>
            <a:ext cx="8813443" cy="830997"/>
          </a:xfrm>
          <a:prstGeom prst="rect">
            <a:avLst/>
          </a:prstGeom>
        </p:spPr>
        <p:txBody>
          <a:bodyPr wrap="square">
            <a:spAutoFit/>
          </a:bodyPr>
          <a:lstStyle/>
          <a:p>
            <a:pPr algn="ctr"/>
            <a:r>
              <a:rPr lang="en-IN" sz="2400" b="1" u="sng" dirty="0"/>
              <a:t>Correlation Between Agrocel Sulphur Purchase Rate and Agrocel Sulphuric Acid Purchase Rate </a:t>
            </a:r>
            <a:endParaRPr lang="en-IN" sz="2400" b="1" dirty="0"/>
          </a:p>
        </p:txBody>
      </p:sp>
      <p:pic>
        <p:nvPicPr>
          <p:cNvPr id="3" name="Picture 2"/>
          <p:cNvPicPr>
            <a:picLocks noChangeAspect="1"/>
          </p:cNvPicPr>
          <p:nvPr/>
        </p:nvPicPr>
        <p:blipFill>
          <a:blip r:embed="rId3"/>
          <a:stretch>
            <a:fillRect/>
          </a:stretch>
        </p:blipFill>
        <p:spPr>
          <a:xfrm>
            <a:off x="614149" y="1815152"/>
            <a:ext cx="6168788" cy="4353636"/>
          </a:xfrm>
          <a:prstGeom prst="rect">
            <a:avLst/>
          </a:prstGeom>
          <a:ln w="28575">
            <a:solidFill>
              <a:schemeClr val="tx1"/>
            </a:solidFill>
          </a:ln>
        </p:spPr>
      </p:pic>
      <p:sp>
        <p:nvSpPr>
          <p:cNvPr id="8" name="TextBox 7"/>
          <p:cNvSpPr txBox="1"/>
          <p:nvPr/>
        </p:nvSpPr>
        <p:spPr>
          <a:xfrm>
            <a:off x="7519915" y="2088107"/>
            <a:ext cx="4058191"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smtClean="0"/>
              <a:t>Graphs indicates strong correlation between sulphur and sulphuric acid price.</a:t>
            </a:r>
          </a:p>
          <a:p>
            <a:pPr marL="342900" indent="-342900" algn="just">
              <a:buFont typeface="Wingdings" panose="05000000000000000000" pitchFamily="2" charset="2"/>
              <a:buChar char="Ø"/>
            </a:pPr>
            <a:r>
              <a:rPr lang="en-IN" sz="2000" dirty="0"/>
              <a:t>The lack of significant price hype in sulphuric acid compared to sulphur can be attributed to the higher number of suppliers for sulphuric acid as opposed to sulphur.</a:t>
            </a:r>
          </a:p>
        </p:txBody>
      </p:sp>
      <p:sp>
        <p:nvSpPr>
          <p:cNvPr id="14" name="Oval 13"/>
          <p:cNvSpPr/>
          <p:nvPr/>
        </p:nvSpPr>
        <p:spPr>
          <a:xfrm>
            <a:off x="1801504" y="2715904"/>
            <a:ext cx="1269242" cy="22382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p:cNvCxnSpPr>
            <a:stCxn id="14" idx="6"/>
          </p:cNvCxnSpPr>
          <p:nvPr/>
        </p:nvCxnSpPr>
        <p:spPr>
          <a:xfrm>
            <a:off x="3070746" y="3835021"/>
            <a:ext cx="4838130" cy="158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877033" y="5050975"/>
            <a:ext cx="3220871" cy="122829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8200829" y="5245458"/>
            <a:ext cx="2524836" cy="923330"/>
          </a:xfrm>
          <a:prstGeom prst="rect">
            <a:avLst/>
          </a:prstGeom>
          <a:noFill/>
        </p:spPr>
        <p:txBody>
          <a:bodyPr wrap="square" rtlCol="0">
            <a:spAutoFit/>
          </a:bodyPr>
          <a:lstStyle/>
          <a:p>
            <a:r>
              <a:rPr lang="en-IN" dirty="0" smtClean="0"/>
              <a:t>Shows the similar trend of rising rate in this time frame.</a:t>
            </a:r>
            <a:endParaRPr lang="en-IN" dirty="0"/>
          </a:p>
        </p:txBody>
      </p:sp>
      <p:sp>
        <p:nvSpPr>
          <p:cNvPr id="4" name="Rectangle 3"/>
          <p:cNvSpPr/>
          <p:nvPr/>
        </p:nvSpPr>
        <p:spPr>
          <a:xfrm>
            <a:off x="8266237" y="6379819"/>
            <a:ext cx="3575787" cy="369332"/>
          </a:xfrm>
          <a:prstGeom prst="rect">
            <a:avLst/>
          </a:prstGeom>
        </p:spPr>
        <p:txBody>
          <a:bodyPr wrap="none">
            <a:spAutoFit/>
          </a:bodyPr>
          <a:lstStyle/>
          <a:p>
            <a:r>
              <a:rPr lang="en-IN" dirty="0"/>
              <a:t>Data Source : </a:t>
            </a:r>
            <a:r>
              <a:rPr lang="en-IN" dirty="0" smtClean="0"/>
              <a:t>Agrocel Sulphuric Acid</a:t>
            </a:r>
            <a:endParaRPr lang="en-IN" dirty="0"/>
          </a:p>
        </p:txBody>
      </p:sp>
    </p:spTree>
    <p:extLst>
      <p:ext uri="{BB962C8B-B14F-4D97-AF65-F5344CB8AC3E}">
        <p14:creationId xmlns:p14="http://schemas.microsoft.com/office/powerpoint/2010/main" val="27006871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Rectangle 1"/>
          <p:cNvSpPr/>
          <p:nvPr/>
        </p:nvSpPr>
        <p:spPr>
          <a:xfrm>
            <a:off x="1618443" y="2639807"/>
            <a:ext cx="8607383" cy="1323439"/>
          </a:xfrm>
          <a:prstGeom prst="rect">
            <a:avLst/>
          </a:prstGeom>
        </p:spPr>
        <p:txBody>
          <a:bodyPr wrap="square">
            <a:spAutoFit/>
          </a:bodyPr>
          <a:lstStyle/>
          <a:p>
            <a:pPr algn="ctr"/>
            <a:r>
              <a:rPr lang="en-IN" sz="4000" b="1" u="sng" dirty="0" smtClean="0"/>
              <a:t>AGROCEL SULPHUR PURCHASE RATE CORRELATION WITH EXTERNAL FACTOR</a:t>
            </a:r>
            <a:endParaRPr lang="en-IN" sz="4000" b="1" dirty="0"/>
          </a:p>
        </p:txBody>
      </p:sp>
    </p:spTree>
    <p:extLst>
      <p:ext uri="{BB962C8B-B14F-4D97-AF65-F5344CB8AC3E}">
        <p14:creationId xmlns:p14="http://schemas.microsoft.com/office/powerpoint/2010/main" val="15817957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1456"/>
            <a:ext cx="12192000" cy="6857999"/>
          </a:xfrm>
          <a:prstGeom prst="rect">
            <a:avLst/>
          </a:prstGeom>
        </p:spPr>
      </p:pic>
      <p:sp>
        <p:nvSpPr>
          <p:cNvPr id="2" name="Rectangle 1"/>
          <p:cNvSpPr/>
          <p:nvPr/>
        </p:nvSpPr>
        <p:spPr>
          <a:xfrm>
            <a:off x="850006" y="351009"/>
            <a:ext cx="9337183" cy="954107"/>
          </a:xfrm>
          <a:prstGeom prst="rect">
            <a:avLst/>
          </a:prstGeom>
        </p:spPr>
        <p:txBody>
          <a:bodyPr wrap="square">
            <a:spAutoFit/>
          </a:bodyPr>
          <a:lstStyle/>
          <a:p>
            <a:pPr algn="ctr"/>
            <a:r>
              <a:rPr lang="en-IN" sz="2800" b="1" u="sng" dirty="0"/>
              <a:t>Agrocel Sulphur Purchase Rate correlation with External Factor</a:t>
            </a:r>
            <a:endParaRPr lang="en-IN" sz="2800" b="1" dirty="0"/>
          </a:p>
        </p:txBody>
      </p:sp>
      <p:sp>
        <p:nvSpPr>
          <p:cNvPr id="3" name="Rectangle 2"/>
          <p:cNvSpPr/>
          <p:nvPr/>
        </p:nvSpPr>
        <p:spPr>
          <a:xfrm>
            <a:off x="628933" y="1256014"/>
            <a:ext cx="2673745" cy="400110"/>
          </a:xfrm>
          <a:prstGeom prst="rect">
            <a:avLst/>
          </a:prstGeom>
        </p:spPr>
        <p:txBody>
          <a:bodyPr wrap="none">
            <a:spAutoFit/>
          </a:bodyPr>
          <a:lstStyle/>
          <a:p>
            <a:r>
              <a:rPr lang="en-IN" sz="2000" dirty="0"/>
              <a:t>Weather Data(Monthly)</a:t>
            </a:r>
          </a:p>
        </p:txBody>
      </p:sp>
      <p:pic>
        <p:nvPicPr>
          <p:cNvPr id="5" name="Picture 4"/>
          <p:cNvPicPr>
            <a:picLocks noChangeAspect="1"/>
          </p:cNvPicPr>
          <p:nvPr/>
        </p:nvPicPr>
        <p:blipFill>
          <a:blip r:embed="rId3"/>
          <a:stretch>
            <a:fillRect/>
          </a:stretch>
        </p:blipFill>
        <p:spPr>
          <a:xfrm>
            <a:off x="628933" y="1842448"/>
            <a:ext cx="6167652" cy="4353636"/>
          </a:xfrm>
          <a:prstGeom prst="rect">
            <a:avLst/>
          </a:prstGeom>
          <a:ln w="28575">
            <a:solidFill>
              <a:schemeClr val="tx1"/>
            </a:solidFill>
          </a:ln>
        </p:spPr>
      </p:pic>
      <p:sp>
        <p:nvSpPr>
          <p:cNvPr id="4" name="TextBox 3"/>
          <p:cNvSpPr txBox="1"/>
          <p:nvPr/>
        </p:nvSpPr>
        <p:spPr>
          <a:xfrm>
            <a:off x="7601803" y="2251881"/>
            <a:ext cx="3425588"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smtClean="0"/>
              <a:t>No correlation between sulphur price and weather data is evident.</a:t>
            </a:r>
            <a:endParaRPr lang="en-IN" sz="2000" dirty="0"/>
          </a:p>
        </p:txBody>
      </p:sp>
      <p:sp>
        <p:nvSpPr>
          <p:cNvPr id="6" name="Rectangle 5"/>
          <p:cNvSpPr/>
          <p:nvPr/>
        </p:nvSpPr>
        <p:spPr>
          <a:xfrm>
            <a:off x="7145219" y="6196084"/>
            <a:ext cx="4576446" cy="646331"/>
          </a:xfrm>
          <a:prstGeom prst="rect">
            <a:avLst/>
          </a:prstGeom>
        </p:spPr>
        <p:txBody>
          <a:bodyPr wrap="none">
            <a:spAutoFit/>
          </a:bodyPr>
          <a:lstStyle/>
          <a:p>
            <a:r>
              <a:rPr lang="en-IN" dirty="0"/>
              <a:t>Data Source </a:t>
            </a:r>
            <a:r>
              <a:rPr lang="en-IN" dirty="0" smtClean="0"/>
              <a:t>: </a:t>
            </a:r>
            <a:r>
              <a:rPr lang="en-IN" dirty="0">
                <a:hlinkClick r:id="rId4"/>
              </a:rPr>
              <a:t>https://www.visualcrossing.com/</a:t>
            </a:r>
            <a:endParaRPr lang="en-IN" dirty="0"/>
          </a:p>
          <a:p>
            <a:r>
              <a:rPr lang="en-IN" dirty="0" smtClean="0"/>
              <a:t> </a:t>
            </a:r>
            <a:endParaRPr lang="en-IN" dirty="0">
              <a:hlinkClick r:id="rId5"/>
            </a:endParaRPr>
          </a:p>
        </p:txBody>
      </p:sp>
    </p:spTree>
    <p:extLst>
      <p:ext uri="{BB962C8B-B14F-4D97-AF65-F5344CB8AC3E}">
        <p14:creationId xmlns:p14="http://schemas.microsoft.com/office/powerpoint/2010/main" val="1054275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p:cNvSpPr txBox="1"/>
          <p:nvPr/>
        </p:nvSpPr>
        <p:spPr>
          <a:xfrm flipH="1">
            <a:off x="1301310" y="263408"/>
            <a:ext cx="8265769" cy="523220"/>
          </a:xfrm>
          <a:prstGeom prst="rect">
            <a:avLst/>
          </a:prstGeom>
          <a:noFill/>
        </p:spPr>
        <p:txBody>
          <a:bodyPr wrap="square" rtlCol="0">
            <a:spAutoFit/>
          </a:bodyPr>
          <a:lstStyle/>
          <a:p>
            <a:pPr algn="ctr"/>
            <a:r>
              <a:rPr lang="en-IN" sz="2800" b="1" u="sng" dirty="0" smtClean="0"/>
              <a:t>Timing and Method of Usage of Sulphur Fertilizer</a:t>
            </a:r>
            <a:endParaRPr lang="en-IN" sz="2800" b="1" u="sng" dirty="0"/>
          </a:p>
        </p:txBody>
      </p:sp>
      <p:sp>
        <p:nvSpPr>
          <p:cNvPr id="4" name="TextBox 3"/>
          <p:cNvSpPr txBox="1"/>
          <p:nvPr/>
        </p:nvSpPr>
        <p:spPr>
          <a:xfrm>
            <a:off x="7405845" y="6475076"/>
            <a:ext cx="5005589" cy="646331"/>
          </a:xfrm>
          <a:prstGeom prst="rect">
            <a:avLst/>
          </a:prstGeom>
          <a:noFill/>
        </p:spPr>
        <p:txBody>
          <a:bodyPr wrap="square" rtlCol="0">
            <a:spAutoFit/>
          </a:bodyPr>
          <a:lstStyle/>
          <a:p>
            <a:r>
              <a:rPr lang="en-IN" dirty="0" smtClean="0"/>
              <a:t>Data Source : </a:t>
            </a:r>
            <a:r>
              <a:rPr lang="en-IN" dirty="0">
                <a:hlinkClick r:id="rId3"/>
              </a:rPr>
              <a:t>https://www.sulphurinstitute.org/</a:t>
            </a:r>
          </a:p>
          <a:p>
            <a:endParaRPr lang="en-IN" dirty="0"/>
          </a:p>
        </p:txBody>
      </p:sp>
      <p:pic>
        <p:nvPicPr>
          <p:cNvPr id="5" name="Picture 4"/>
          <p:cNvPicPr>
            <a:picLocks noChangeAspect="1"/>
          </p:cNvPicPr>
          <p:nvPr/>
        </p:nvPicPr>
        <p:blipFill>
          <a:blip r:embed="rId4"/>
          <a:stretch>
            <a:fillRect/>
          </a:stretch>
        </p:blipFill>
        <p:spPr>
          <a:xfrm>
            <a:off x="959747" y="1315858"/>
            <a:ext cx="8948893" cy="5012910"/>
          </a:xfrm>
          <a:prstGeom prst="rect">
            <a:avLst/>
          </a:prstGeom>
          <a:ln w="28575">
            <a:solidFill>
              <a:schemeClr val="tx1"/>
            </a:solidFill>
          </a:ln>
        </p:spPr>
      </p:pic>
    </p:spTree>
    <p:extLst>
      <p:ext uri="{BB962C8B-B14F-4D97-AF65-F5344CB8AC3E}">
        <p14:creationId xmlns:p14="http://schemas.microsoft.com/office/powerpoint/2010/main" val="1200111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Rectangle 1"/>
          <p:cNvSpPr/>
          <p:nvPr/>
        </p:nvSpPr>
        <p:spPr>
          <a:xfrm>
            <a:off x="974501" y="388393"/>
            <a:ext cx="8916474" cy="523220"/>
          </a:xfrm>
          <a:prstGeom prst="rect">
            <a:avLst/>
          </a:prstGeom>
        </p:spPr>
        <p:txBody>
          <a:bodyPr wrap="square">
            <a:spAutoFit/>
          </a:bodyPr>
          <a:lstStyle/>
          <a:p>
            <a:pPr algn="ctr"/>
            <a:r>
              <a:rPr lang="en-IN" sz="2800" b="1" u="sng" dirty="0"/>
              <a:t>Sulphur applications on sulphur deficient </a:t>
            </a:r>
            <a:r>
              <a:rPr lang="en-IN" sz="2800" b="1" u="sng" dirty="0" smtClean="0"/>
              <a:t>soils</a:t>
            </a:r>
            <a:endParaRPr lang="en-IN" sz="2800" u="sng" dirty="0"/>
          </a:p>
        </p:txBody>
      </p:sp>
      <p:pic>
        <p:nvPicPr>
          <p:cNvPr id="3" name="Picture 2"/>
          <p:cNvPicPr>
            <a:picLocks noChangeAspect="1"/>
          </p:cNvPicPr>
          <p:nvPr/>
        </p:nvPicPr>
        <p:blipFill>
          <a:blip r:embed="rId3"/>
          <a:stretch>
            <a:fillRect/>
          </a:stretch>
        </p:blipFill>
        <p:spPr>
          <a:xfrm>
            <a:off x="643945" y="2073689"/>
            <a:ext cx="6237332" cy="3606085"/>
          </a:xfrm>
          <a:prstGeom prst="rect">
            <a:avLst/>
          </a:prstGeom>
          <a:ln w="28575">
            <a:solidFill>
              <a:schemeClr val="tx1"/>
            </a:solidFill>
          </a:ln>
        </p:spPr>
      </p:pic>
      <p:sp>
        <p:nvSpPr>
          <p:cNvPr id="4" name="Rounded Rectangle 3"/>
          <p:cNvSpPr/>
          <p:nvPr/>
        </p:nvSpPr>
        <p:spPr>
          <a:xfrm>
            <a:off x="7488897" y="2086377"/>
            <a:ext cx="2047741" cy="134262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9890975" y="2086376"/>
            <a:ext cx="2021982" cy="134262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7701566" y="2219078"/>
            <a:ext cx="1835072" cy="1077218"/>
          </a:xfrm>
          <a:prstGeom prst="rect">
            <a:avLst/>
          </a:prstGeom>
          <a:noFill/>
        </p:spPr>
        <p:txBody>
          <a:bodyPr wrap="square" rtlCol="0">
            <a:spAutoFit/>
          </a:bodyPr>
          <a:lstStyle/>
          <a:p>
            <a:r>
              <a:rPr lang="en-IN" sz="1600" b="1" dirty="0" smtClean="0"/>
              <a:t>Wheat, Mustard, Pigeon Pea, Green gram, linseed are Rabi Crops</a:t>
            </a:r>
            <a:endParaRPr lang="en-IN" sz="1600" b="1" dirty="0"/>
          </a:p>
        </p:txBody>
      </p:sp>
      <p:sp>
        <p:nvSpPr>
          <p:cNvPr id="8" name="TextBox 7"/>
          <p:cNvSpPr txBox="1"/>
          <p:nvPr/>
        </p:nvSpPr>
        <p:spPr>
          <a:xfrm>
            <a:off x="10144258" y="2342188"/>
            <a:ext cx="1608870" cy="830997"/>
          </a:xfrm>
          <a:prstGeom prst="rect">
            <a:avLst/>
          </a:prstGeom>
          <a:noFill/>
        </p:spPr>
        <p:txBody>
          <a:bodyPr wrap="square" rtlCol="0">
            <a:spAutoFit/>
          </a:bodyPr>
          <a:lstStyle/>
          <a:p>
            <a:r>
              <a:rPr lang="en-IN" sz="1600" b="1" dirty="0" smtClean="0"/>
              <a:t>Rice, Soybean, Groundnut are </a:t>
            </a:r>
            <a:r>
              <a:rPr lang="en-IN" sz="1600" b="1" dirty="0" err="1" smtClean="0"/>
              <a:t>Kharif</a:t>
            </a:r>
            <a:r>
              <a:rPr lang="en-IN" sz="1600" b="1" dirty="0" smtClean="0"/>
              <a:t> Crops</a:t>
            </a:r>
            <a:endParaRPr lang="en-IN" sz="1600" b="1" dirty="0"/>
          </a:p>
        </p:txBody>
      </p:sp>
      <p:sp>
        <p:nvSpPr>
          <p:cNvPr id="9" name="TextBox 8"/>
          <p:cNvSpPr txBox="1"/>
          <p:nvPr/>
        </p:nvSpPr>
        <p:spPr>
          <a:xfrm>
            <a:off x="7525222" y="3989337"/>
            <a:ext cx="4027127" cy="255454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smtClean="0"/>
              <a:t>Based on the above two chart we can inferred that the application of sulphur fertilizer is not tied to specific season.</a:t>
            </a:r>
          </a:p>
          <a:p>
            <a:pPr marL="285750" indent="-285750" algn="just">
              <a:buFont typeface="Wingdings" panose="05000000000000000000" pitchFamily="2" charset="2"/>
              <a:buChar char="Ø"/>
            </a:pPr>
            <a:r>
              <a:rPr lang="en-IN" sz="2000" dirty="0" smtClean="0"/>
              <a:t>Usage of sulphur dependent on soil type and nutrient content in soil.</a:t>
            </a:r>
          </a:p>
          <a:p>
            <a:pPr marL="285750" indent="-285750" algn="just">
              <a:buFont typeface="Wingdings" panose="05000000000000000000" pitchFamily="2" charset="2"/>
              <a:buChar char="Ø"/>
            </a:pPr>
            <a:endParaRPr lang="en-IN" sz="2000" dirty="0"/>
          </a:p>
        </p:txBody>
      </p:sp>
      <p:sp>
        <p:nvSpPr>
          <p:cNvPr id="10" name="TextBox 9"/>
          <p:cNvSpPr txBox="1"/>
          <p:nvPr/>
        </p:nvSpPr>
        <p:spPr>
          <a:xfrm>
            <a:off x="581531" y="1594591"/>
            <a:ext cx="3181080" cy="400110"/>
          </a:xfrm>
          <a:prstGeom prst="rect">
            <a:avLst/>
          </a:prstGeom>
          <a:noFill/>
        </p:spPr>
        <p:txBody>
          <a:bodyPr wrap="square" rtlCol="0">
            <a:spAutoFit/>
          </a:bodyPr>
          <a:lstStyle/>
          <a:p>
            <a:r>
              <a:rPr lang="en-IN" sz="2000" dirty="0" smtClean="0"/>
              <a:t>Increase crop yield by:</a:t>
            </a:r>
            <a:endParaRPr lang="en-IN" sz="2000" dirty="0"/>
          </a:p>
        </p:txBody>
      </p:sp>
      <p:sp>
        <p:nvSpPr>
          <p:cNvPr id="11" name="Rectangle 10"/>
          <p:cNvSpPr/>
          <p:nvPr/>
        </p:nvSpPr>
        <p:spPr>
          <a:xfrm>
            <a:off x="7018325" y="6331609"/>
            <a:ext cx="4698146" cy="369332"/>
          </a:xfrm>
          <a:prstGeom prst="rect">
            <a:avLst/>
          </a:prstGeom>
        </p:spPr>
        <p:txBody>
          <a:bodyPr wrap="none">
            <a:spAutoFit/>
          </a:bodyPr>
          <a:lstStyle/>
          <a:p>
            <a:r>
              <a:rPr lang="en-IN" dirty="0"/>
              <a:t>Data Source : </a:t>
            </a:r>
            <a:r>
              <a:rPr lang="en-IN" dirty="0">
                <a:hlinkClick r:id="rId4"/>
              </a:rPr>
              <a:t>https://www.sulphurinstitute.org/</a:t>
            </a:r>
          </a:p>
        </p:txBody>
      </p:sp>
    </p:spTree>
    <p:extLst>
      <p:ext uri="{BB962C8B-B14F-4D97-AF65-F5344CB8AC3E}">
        <p14:creationId xmlns:p14="http://schemas.microsoft.com/office/powerpoint/2010/main" val="3658047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Rectangle 1"/>
          <p:cNvSpPr/>
          <p:nvPr/>
        </p:nvSpPr>
        <p:spPr>
          <a:xfrm>
            <a:off x="1311105" y="272511"/>
            <a:ext cx="8695780" cy="553357"/>
          </a:xfrm>
          <a:prstGeom prst="rect">
            <a:avLst/>
          </a:prstGeom>
        </p:spPr>
        <p:txBody>
          <a:bodyPr wrap="square">
            <a:spAutoFit/>
          </a:bodyPr>
          <a:lstStyle/>
          <a:p>
            <a:pPr algn="ctr">
              <a:lnSpc>
                <a:spcPct val="107000"/>
              </a:lnSpc>
              <a:spcBef>
                <a:spcPts val="825"/>
              </a:spcBef>
              <a:spcAft>
                <a:spcPts val="825"/>
              </a:spcAft>
            </a:pPr>
            <a:r>
              <a:rPr lang="en-IN" sz="2800" b="1" dirty="0" smtClean="0">
                <a:solidFill>
                  <a:srgbClr val="072A80"/>
                </a:solidFill>
                <a:latin typeface="+mj-lt"/>
                <a:ea typeface="Times New Roman" panose="02020603050405020304" pitchFamily="18" charset="0"/>
                <a:cs typeface="Times New Roman" panose="02020603050405020304" pitchFamily="18" charset="0"/>
              </a:rPr>
              <a:t>Sulphur Deficiencies at Country Level</a:t>
            </a:r>
            <a:endParaRPr lang="en-IN" sz="2800" b="1" dirty="0">
              <a:effectLst/>
              <a:latin typeface="+mj-lt"/>
              <a:ea typeface="Calibri" panose="020F0502020204030204" pitchFamily="34" charset="0"/>
              <a:cs typeface="Times New Roman" panose="02020603050405020304" pitchFamily="18" charset="0"/>
            </a:endParaRPr>
          </a:p>
        </p:txBody>
      </p:sp>
      <p:sp>
        <p:nvSpPr>
          <p:cNvPr id="3" name="TextBox 2"/>
          <p:cNvSpPr txBox="1"/>
          <p:nvPr/>
        </p:nvSpPr>
        <p:spPr>
          <a:xfrm>
            <a:off x="1210614" y="1287887"/>
            <a:ext cx="7186411" cy="5293757"/>
          </a:xfrm>
          <a:prstGeom prst="rect">
            <a:avLst/>
          </a:prstGeom>
          <a:noFill/>
        </p:spPr>
        <p:txBody>
          <a:bodyPr wrap="square" rtlCol="0">
            <a:spAutoFit/>
          </a:bodyPr>
          <a:lstStyle/>
          <a:p>
            <a:pPr marL="285750" indent="-285750" algn="just">
              <a:buFont typeface="Wingdings" panose="05000000000000000000" pitchFamily="2" charset="2"/>
              <a:buChar char="q"/>
            </a:pPr>
            <a:r>
              <a:rPr lang="en-IN" sz="2000" dirty="0"/>
              <a:t>S</a:t>
            </a:r>
            <a:r>
              <a:rPr lang="en-IN" sz="2000" dirty="0" smtClean="0"/>
              <a:t>oil </a:t>
            </a:r>
            <a:r>
              <a:rPr lang="en-IN" sz="2000" dirty="0"/>
              <a:t>fertility surveys by the ICAR system (analysis of 60,000 soil samples) have shown sulphur deficiencies to be a widespread problem. A soil is considered deficient in S if it tests less than 10 mg S/kg soil extractable with 0.15% CaCl</a:t>
            </a:r>
            <a:r>
              <a:rPr lang="en-IN" sz="2000" baseline="-25000" dirty="0"/>
              <a:t>2</a:t>
            </a:r>
            <a:r>
              <a:rPr lang="en-IN" sz="2000" dirty="0" smtClean="0"/>
              <a:t>.</a:t>
            </a:r>
          </a:p>
          <a:p>
            <a:pPr algn="just"/>
            <a:endParaRPr lang="en-IN" sz="2000" dirty="0" smtClean="0"/>
          </a:p>
          <a:p>
            <a:pPr marL="285750" indent="-285750" algn="just">
              <a:buFont typeface="Wingdings" panose="05000000000000000000" pitchFamily="2" charset="2"/>
              <a:buChar char="q"/>
            </a:pPr>
            <a:r>
              <a:rPr lang="en-IN" sz="2000" dirty="0"/>
              <a:t>Based on reported results, out of over 49,000 soil samples analysed across 18 states, </a:t>
            </a:r>
            <a:endParaRPr lang="en-IN" sz="2000" dirty="0" smtClean="0"/>
          </a:p>
          <a:p>
            <a:pPr algn="just"/>
            <a:endParaRPr lang="en-IN" sz="2000" dirty="0" smtClean="0"/>
          </a:p>
          <a:p>
            <a:pPr marL="285750" indent="-285750" algn="just">
              <a:buFont typeface="Wingdings" panose="05000000000000000000" pitchFamily="2" charset="2"/>
              <a:buChar char="q"/>
            </a:pPr>
            <a:r>
              <a:rPr lang="en-IN" sz="2000" dirty="0" smtClean="0"/>
              <a:t>46</a:t>
            </a:r>
            <a:r>
              <a:rPr lang="en-IN" sz="2000" dirty="0"/>
              <a:t>% of samples were deficient in </a:t>
            </a:r>
            <a:r>
              <a:rPr lang="en-IN" sz="2000" dirty="0" smtClean="0"/>
              <a:t>sulphur</a:t>
            </a:r>
          </a:p>
          <a:p>
            <a:pPr algn="just"/>
            <a:endParaRPr lang="en-IN" sz="2000" dirty="0" smtClean="0"/>
          </a:p>
          <a:p>
            <a:pPr marL="285750" indent="-285750" algn="just">
              <a:buFont typeface="Wingdings" panose="05000000000000000000" pitchFamily="2" charset="2"/>
              <a:buChar char="q"/>
            </a:pPr>
            <a:r>
              <a:rPr lang="en-IN" sz="2000" dirty="0"/>
              <a:t>30% were medium in available sulphur which could be considered as potentially sulphur </a:t>
            </a:r>
            <a:r>
              <a:rPr lang="en-IN" sz="2000" dirty="0" smtClean="0"/>
              <a:t>deficient</a:t>
            </a:r>
          </a:p>
          <a:p>
            <a:pPr algn="just"/>
            <a:endParaRPr lang="en-IN" sz="2000" dirty="0" smtClean="0"/>
          </a:p>
          <a:p>
            <a:pPr marL="285750" indent="-285750" algn="just">
              <a:buFont typeface="Wingdings" panose="05000000000000000000" pitchFamily="2" charset="2"/>
              <a:buChar char="q"/>
            </a:pPr>
            <a:r>
              <a:rPr lang="en-IN" sz="2000" dirty="0"/>
              <a:t>These data prove that sulphur deficiencies are a critical problem in 40-45% of districts translating into 57-64 million ha of net sown area.</a:t>
            </a:r>
            <a:r>
              <a:rPr lang="en-IN" sz="2000" dirty="0" smtClean="0"/>
              <a:t> </a:t>
            </a:r>
          </a:p>
          <a:p>
            <a:pPr algn="just"/>
            <a:r>
              <a:rPr lang="en-IN" dirty="0"/>
              <a:t> </a:t>
            </a:r>
            <a:r>
              <a:rPr lang="en-IN" dirty="0" smtClean="0"/>
              <a:t>     </a:t>
            </a:r>
            <a:endParaRPr lang="en-IN" dirty="0"/>
          </a:p>
        </p:txBody>
      </p:sp>
      <p:pic>
        <p:nvPicPr>
          <p:cNvPr id="5" name="Picture 4" descr="https://www.sulphurinstitute.org/TSI/assets/Image/india/status_1.jpg"/>
          <p:cNvPicPr/>
          <p:nvPr/>
        </p:nvPicPr>
        <p:blipFill>
          <a:blip r:embed="rId3">
            <a:extLst>
              <a:ext uri="{28A0092B-C50C-407E-A947-70E740481C1C}">
                <a14:useLocalDpi xmlns:a14="http://schemas.microsoft.com/office/drawing/2010/main" val="0"/>
              </a:ext>
            </a:extLst>
          </a:blip>
          <a:srcRect/>
          <a:stretch>
            <a:fillRect/>
          </a:stretch>
        </p:blipFill>
        <p:spPr bwMode="auto">
          <a:xfrm>
            <a:off x="8974827" y="1888051"/>
            <a:ext cx="2513127" cy="2228046"/>
          </a:xfrm>
          <a:prstGeom prst="rect">
            <a:avLst/>
          </a:prstGeom>
          <a:noFill/>
          <a:ln>
            <a:noFill/>
          </a:ln>
        </p:spPr>
      </p:pic>
      <p:sp>
        <p:nvSpPr>
          <p:cNvPr id="4" name="TextBox 3"/>
          <p:cNvSpPr txBox="1"/>
          <p:nvPr/>
        </p:nvSpPr>
        <p:spPr>
          <a:xfrm>
            <a:off x="8779099" y="4378817"/>
            <a:ext cx="3412901" cy="2031325"/>
          </a:xfrm>
          <a:prstGeom prst="rect">
            <a:avLst/>
          </a:prstGeom>
          <a:noFill/>
        </p:spPr>
        <p:txBody>
          <a:bodyPr wrap="square" rtlCol="0">
            <a:spAutoFit/>
          </a:bodyPr>
          <a:lstStyle/>
          <a:p>
            <a:pPr algn="just"/>
            <a:r>
              <a:rPr lang="en-IN" b="1" dirty="0"/>
              <a:t>A = </a:t>
            </a:r>
            <a:r>
              <a:rPr lang="en-IN" dirty="0"/>
              <a:t>45% districts having more than 40% soil samples deficient in S</a:t>
            </a:r>
          </a:p>
          <a:p>
            <a:pPr algn="just"/>
            <a:r>
              <a:rPr lang="en-IN" b="1" dirty="0"/>
              <a:t>B = </a:t>
            </a:r>
            <a:r>
              <a:rPr lang="en-IN" dirty="0"/>
              <a:t>40% districts having 20-40% soil samples deficient in S</a:t>
            </a:r>
          </a:p>
          <a:p>
            <a:pPr algn="just"/>
            <a:r>
              <a:rPr lang="en-IN" b="1" dirty="0"/>
              <a:t>C = </a:t>
            </a:r>
            <a:r>
              <a:rPr lang="en-IN" dirty="0"/>
              <a:t>15% districts having less than 20% soil samples deficient in S</a:t>
            </a:r>
          </a:p>
          <a:p>
            <a:pPr algn="just"/>
            <a:r>
              <a:rPr lang="en-IN" dirty="0"/>
              <a:t> </a:t>
            </a:r>
          </a:p>
        </p:txBody>
      </p:sp>
      <p:sp>
        <p:nvSpPr>
          <p:cNvPr id="6" name="Rectangle 5"/>
          <p:cNvSpPr/>
          <p:nvPr/>
        </p:nvSpPr>
        <p:spPr>
          <a:xfrm>
            <a:off x="7042269" y="6343672"/>
            <a:ext cx="4698146" cy="369332"/>
          </a:xfrm>
          <a:prstGeom prst="rect">
            <a:avLst/>
          </a:prstGeom>
        </p:spPr>
        <p:txBody>
          <a:bodyPr wrap="none">
            <a:spAutoFit/>
          </a:bodyPr>
          <a:lstStyle/>
          <a:p>
            <a:r>
              <a:rPr lang="en-IN" dirty="0"/>
              <a:t>Data Source : </a:t>
            </a:r>
            <a:r>
              <a:rPr lang="en-IN" dirty="0">
                <a:hlinkClick r:id="rId4"/>
              </a:rPr>
              <a:t>https://www.sulphurinstitute.org/</a:t>
            </a:r>
          </a:p>
        </p:txBody>
      </p:sp>
    </p:spTree>
    <p:extLst>
      <p:ext uri="{BB962C8B-B14F-4D97-AF65-F5344CB8AC3E}">
        <p14:creationId xmlns:p14="http://schemas.microsoft.com/office/powerpoint/2010/main" val="19266739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p:cNvSpPr/>
          <p:nvPr/>
        </p:nvSpPr>
        <p:spPr>
          <a:xfrm>
            <a:off x="1514900" y="272955"/>
            <a:ext cx="8376075" cy="523220"/>
          </a:xfrm>
          <a:prstGeom prst="rect">
            <a:avLst/>
          </a:prstGeom>
        </p:spPr>
        <p:txBody>
          <a:bodyPr wrap="square">
            <a:spAutoFit/>
          </a:bodyPr>
          <a:lstStyle/>
          <a:p>
            <a:pPr algn="ctr"/>
            <a:r>
              <a:rPr lang="en-IN" sz="2800" u="sng" dirty="0"/>
              <a:t>Crude Oil </a:t>
            </a:r>
            <a:r>
              <a:rPr lang="en-IN" sz="2800" u="sng" dirty="0" smtClean="0"/>
              <a:t>Price in the Indian Market</a:t>
            </a:r>
            <a:endParaRPr lang="en-IN" sz="2800" dirty="0"/>
          </a:p>
        </p:txBody>
      </p:sp>
      <p:sp>
        <p:nvSpPr>
          <p:cNvPr id="3" name="TextBox 2"/>
          <p:cNvSpPr txBox="1"/>
          <p:nvPr/>
        </p:nvSpPr>
        <p:spPr>
          <a:xfrm>
            <a:off x="7452814" y="2060812"/>
            <a:ext cx="3451747"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IN" dirty="0" smtClean="0"/>
              <a:t>Illustrates the robust correlation between the crude oil prices and sulphur price.</a:t>
            </a:r>
            <a:endParaRPr lang="en-IN" dirty="0"/>
          </a:p>
        </p:txBody>
      </p:sp>
      <p:pic>
        <p:nvPicPr>
          <p:cNvPr id="5" name="Picture 4"/>
          <p:cNvPicPr>
            <a:picLocks noChangeAspect="1"/>
          </p:cNvPicPr>
          <p:nvPr/>
        </p:nvPicPr>
        <p:blipFill>
          <a:blip r:embed="rId3"/>
          <a:stretch>
            <a:fillRect/>
          </a:stretch>
        </p:blipFill>
        <p:spPr>
          <a:xfrm>
            <a:off x="641445" y="1405719"/>
            <a:ext cx="6169924" cy="4817660"/>
          </a:xfrm>
          <a:prstGeom prst="rect">
            <a:avLst/>
          </a:prstGeom>
          <a:ln w="28575">
            <a:solidFill>
              <a:schemeClr val="tx1"/>
            </a:solidFill>
          </a:ln>
        </p:spPr>
      </p:pic>
      <p:sp>
        <p:nvSpPr>
          <p:cNvPr id="6" name="Oval 5"/>
          <p:cNvSpPr/>
          <p:nvPr/>
        </p:nvSpPr>
        <p:spPr>
          <a:xfrm>
            <a:off x="2224585" y="2729552"/>
            <a:ext cx="1119116" cy="2169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3985146" y="3125337"/>
            <a:ext cx="559558" cy="17742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p:cNvCxnSpPr>
            <a:stCxn id="6" idx="7"/>
          </p:cNvCxnSpPr>
          <p:nvPr/>
        </p:nvCxnSpPr>
        <p:spPr>
          <a:xfrm>
            <a:off x="3179810" y="3047340"/>
            <a:ext cx="5008847" cy="76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544704" y="3616657"/>
            <a:ext cx="3643953" cy="197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8204636" y="3321003"/>
            <a:ext cx="2400870" cy="103718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flipH="1">
            <a:off x="8409410" y="3377931"/>
            <a:ext cx="1991321" cy="923330"/>
          </a:xfrm>
          <a:prstGeom prst="rect">
            <a:avLst/>
          </a:prstGeom>
          <a:noFill/>
        </p:spPr>
        <p:txBody>
          <a:bodyPr wrap="square" rtlCol="0">
            <a:spAutoFit/>
          </a:bodyPr>
          <a:lstStyle/>
          <a:p>
            <a:r>
              <a:rPr lang="en-IN" b="1" dirty="0" smtClean="0"/>
              <a:t>Strong correlation as it shows similar trend.</a:t>
            </a:r>
            <a:endParaRPr lang="en-IN" b="1" dirty="0"/>
          </a:p>
        </p:txBody>
      </p:sp>
      <p:sp>
        <p:nvSpPr>
          <p:cNvPr id="9" name="Rounded Rectangle 8"/>
          <p:cNvSpPr/>
          <p:nvPr/>
        </p:nvSpPr>
        <p:spPr>
          <a:xfrm>
            <a:off x="8204636" y="4581246"/>
            <a:ext cx="2400870" cy="167386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solidFill>
                <a:schemeClr val="tx1"/>
              </a:solidFill>
            </a:endParaRPr>
          </a:p>
        </p:txBody>
      </p:sp>
      <p:sp>
        <p:nvSpPr>
          <p:cNvPr id="10" name="TextBox 9"/>
          <p:cNvSpPr txBox="1"/>
          <p:nvPr/>
        </p:nvSpPr>
        <p:spPr>
          <a:xfrm>
            <a:off x="8409410" y="4695051"/>
            <a:ext cx="1947324" cy="1477328"/>
          </a:xfrm>
          <a:prstGeom prst="rect">
            <a:avLst/>
          </a:prstGeom>
          <a:noFill/>
        </p:spPr>
        <p:txBody>
          <a:bodyPr wrap="square" rtlCol="0">
            <a:spAutoFit/>
          </a:bodyPr>
          <a:lstStyle/>
          <a:p>
            <a:pPr algn="just"/>
            <a:r>
              <a:rPr lang="en-IN" b="1" u="sng" dirty="0" smtClean="0"/>
              <a:t>Note:</a:t>
            </a:r>
          </a:p>
          <a:p>
            <a:pPr algn="just"/>
            <a:r>
              <a:rPr lang="en-IN" b="1" dirty="0" smtClean="0"/>
              <a:t>Rate of crude oil is in </a:t>
            </a:r>
            <a:r>
              <a:rPr lang="en-IN" b="1" u="sng" dirty="0" smtClean="0"/>
              <a:t>Dollar</a:t>
            </a:r>
            <a:r>
              <a:rPr lang="en-IN" b="1" dirty="0" smtClean="0"/>
              <a:t> and Rate of sulphur is in </a:t>
            </a:r>
            <a:r>
              <a:rPr lang="en-IN" b="1" u="sng" dirty="0" smtClean="0"/>
              <a:t>Rupees</a:t>
            </a:r>
            <a:endParaRPr lang="en-IN" b="1" u="sng" dirty="0"/>
          </a:p>
        </p:txBody>
      </p:sp>
      <p:sp>
        <p:nvSpPr>
          <p:cNvPr id="4" name="Rectangle 3"/>
          <p:cNvSpPr/>
          <p:nvPr/>
        </p:nvSpPr>
        <p:spPr>
          <a:xfrm>
            <a:off x="7870905" y="6368919"/>
            <a:ext cx="3765390" cy="369332"/>
          </a:xfrm>
          <a:prstGeom prst="rect">
            <a:avLst/>
          </a:prstGeom>
        </p:spPr>
        <p:txBody>
          <a:bodyPr wrap="none">
            <a:spAutoFit/>
          </a:bodyPr>
          <a:lstStyle/>
          <a:p>
            <a:r>
              <a:rPr lang="en-IN" dirty="0"/>
              <a:t>Data Source :</a:t>
            </a:r>
            <a:r>
              <a:rPr lang="en-IN" dirty="0">
                <a:hlinkClick r:id="rId4"/>
              </a:rPr>
              <a:t>https://www.dgft.gov.in/</a:t>
            </a:r>
          </a:p>
        </p:txBody>
      </p:sp>
    </p:spTree>
    <p:extLst>
      <p:ext uri="{BB962C8B-B14F-4D97-AF65-F5344CB8AC3E}">
        <p14:creationId xmlns:p14="http://schemas.microsoft.com/office/powerpoint/2010/main" val="1374989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p:cNvSpPr/>
          <p:nvPr/>
        </p:nvSpPr>
        <p:spPr>
          <a:xfrm>
            <a:off x="1583141" y="2149019"/>
            <a:ext cx="8748214" cy="2862322"/>
          </a:xfrm>
          <a:prstGeom prst="rect">
            <a:avLst/>
          </a:prstGeom>
        </p:spPr>
        <p:txBody>
          <a:bodyPr wrap="square">
            <a:spAutoFit/>
          </a:bodyPr>
          <a:lstStyle/>
          <a:p>
            <a:pPr marL="342900" indent="-342900" algn="just">
              <a:buFont typeface="Wingdings" panose="05000000000000000000" pitchFamily="2" charset="2"/>
              <a:buChar char="Ø"/>
            </a:pPr>
            <a:r>
              <a:rPr lang="en-IN" sz="2000" dirty="0" smtClean="0">
                <a:cs typeface="Times New Roman" panose="02020603050405020304" pitchFamily="18" charset="0"/>
              </a:rPr>
              <a:t>Sulphur stands as a cornerstone raw material within Agrocel Industry's chemical compound manufacturing processes</a:t>
            </a:r>
            <a:r>
              <a:rPr lang="en-IN" sz="2000" dirty="0" smtClean="0">
                <a:solidFill>
                  <a:srgbClr val="000000"/>
                </a:solidFill>
                <a:ea typeface="Times New Roman" panose="02020603050405020304" pitchFamily="18" charset="0"/>
                <a:cs typeface="Times New Roman" panose="02020603050405020304" pitchFamily="18" charset="0"/>
              </a:rPr>
              <a:t>. As any alteration in its production directly impacts on our outcomes. </a:t>
            </a:r>
            <a:r>
              <a:rPr lang="en-US" altLang="en-US" sz="2000" dirty="0" smtClean="0">
                <a:solidFill>
                  <a:srgbClr val="000000"/>
                </a:solidFill>
                <a:cs typeface="Times New Roman" panose="02020603050405020304" pitchFamily="18" charset="0"/>
              </a:rPr>
              <a:t>Hence, meticulous monitoring and comprehension of how fluctuations in its price or demand influence our operations are imperative. It is essential to explore if predictive methodologies exist to anticipate such shifts, enabling proactive decision-making.</a:t>
            </a:r>
            <a:endParaRPr lang="en-IN" sz="2000" dirty="0" smtClean="0">
              <a:solidFill>
                <a:srgbClr val="000000"/>
              </a:solidFill>
              <a:cs typeface="Arial" panose="020B0604020202020204" pitchFamily="34" charset="0"/>
            </a:endParaRPr>
          </a:p>
          <a:p>
            <a:pPr marL="342900" indent="-342900">
              <a:buFont typeface="Arial" panose="020B0604020202020204" pitchFamily="34" charset="0"/>
              <a:buChar char="•"/>
            </a:pPr>
            <a:endParaRPr lang="en-IN" sz="2000" dirty="0" smtClean="0">
              <a:solidFill>
                <a:srgbClr val="000000"/>
              </a:solidFill>
              <a:latin typeface="Calibri" panose="020F0502020204030204" pitchFamily="34" charset="0"/>
              <a:cs typeface="Arial" panose="020B0604020202020204" pitchFamily="34" charset="0"/>
            </a:endParaRPr>
          </a:p>
          <a:p>
            <a:pPr marL="342900" indent="-342900">
              <a:buFont typeface="Arial" panose="020B0604020202020204" pitchFamily="34" charset="0"/>
              <a:buChar char="•"/>
            </a:pPr>
            <a:endParaRPr lang="en-IN" sz="2000" dirty="0">
              <a:solidFill>
                <a:srgbClr val="000000"/>
              </a:solidFill>
              <a:latin typeface="Calibri" panose="020F0502020204030204" pitchFamily="34" charset="0"/>
              <a:cs typeface="Arial" panose="020B0604020202020204" pitchFamily="34" charset="0"/>
            </a:endParaRPr>
          </a:p>
          <a:p>
            <a:endParaRPr lang="en-IN" sz="2000" dirty="0"/>
          </a:p>
        </p:txBody>
      </p:sp>
      <p:sp>
        <p:nvSpPr>
          <p:cNvPr id="13" name="Rectangle 10"/>
          <p:cNvSpPr>
            <a:spLocks noChangeArrowheads="1"/>
          </p:cNvSpPr>
          <p:nvPr/>
        </p:nvSpPr>
        <p:spPr bwMode="auto">
          <a:xfrm>
            <a:off x="0" y="0"/>
            <a:ext cx="52752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Söhne"/>
              </a:rPr>
              <a:t/>
            </a:r>
            <a:br>
              <a:rPr kumimoji="0" lang="en-US" altLang="en-US" sz="1800" b="0" i="0" u="none" strike="noStrike" cap="none" normalizeH="0" baseline="0" smtClean="0">
                <a:ln>
                  <a:noFill/>
                </a:ln>
                <a:solidFill>
                  <a:srgbClr val="000000"/>
                </a:solidFill>
                <a:effectLst/>
                <a:latin typeface="Söhne"/>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1442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Rectangle 1"/>
          <p:cNvSpPr/>
          <p:nvPr/>
        </p:nvSpPr>
        <p:spPr>
          <a:xfrm>
            <a:off x="1201003" y="368490"/>
            <a:ext cx="8831639" cy="523220"/>
          </a:xfrm>
          <a:prstGeom prst="rect">
            <a:avLst/>
          </a:prstGeom>
        </p:spPr>
        <p:txBody>
          <a:bodyPr wrap="square">
            <a:spAutoFit/>
          </a:bodyPr>
          <a:lstStyle/>
          <a:p>
            <a:pPr algn="ctr"/>
            <a:r>
              <a:rPr lang="en-IN" sz="2800" b="1" u="sng" dirty="0"/>
              <a:t>Crude Oil </a:t>
            </a:r>
            <a:r>
              <a:rPr lang="en-IN" sz="2800" b="1" u="sng" dirty="0" smtClean="0"/>
              <a:t>Imports in the Indian Market</a:t>
            </a:r>
            <a:endParaRPr lang="en-IN" sz="2800" b="1" dirty="0"/>
          </a:p>
        </p:txBody>
      </p:sp>
      <p:sp>
        <p:nvSpPr>
          <p:cNvPr id="3" name="Rectangle 2"/>
          <p:cNvSpPr/>
          <p:nvPr/>
        </p:nvSpPr>
        <p:spPr>
          <a:xfrm>
            <a:off x="2634018" y="1106311"/>
            <a:ext cx="941695" cy="461665"/>
          </a:xfrm>
          <a:prstGeom prst="rect">
            <a:avLst/>
          </a:prstGeom>
        </p:spPr>
        <p:txBody>
          <a:bodyPr wrap="square">
            <a:spAutoFit/>
          </a:bodyPr>
          <a:lstStyle/>
          <a:p>
            <a:r>
              <a:rPr lang="en-IN" sz="2400" b="1" dirty="0"/>
              <a:t>2023</a:t>
            </a:r>
          </a:p>
        </p:txBody>
      </p:sp>
      <p:sp>
        <p:nvSpPr>
          <p:cNvPr id="6" name="Rectangle 5"/>
          <p:cNvSpPr/>
          <p:nvPr/>
        </p:nvSpPr>
        <p:spPr>
          <a:xfrm>
            <a:off x="8598090" y="1106311"/>
            <a:ext cx="1009933" cy="461665"/>
          </a:xfrm>
          <a:prstGeom prst="rect">
            <a:avLst/>
          </a:prstGeom>
        </p:spPr>
        <p:txBody>
          <a:bodyPr wrap="square">
            <a:spAutoFit/>
          </a:bodyPr>
          <a:lstStyle/>
          <a:p>
            <a:r>
              <a:rPr lang="en-IN" sz="2400" b="1" dirty="0"/>
              <a:t>2022</a:t>
            </a:r>
          </a:p>
        </p:txBody>
      </p:sp>
      <p:pic>
        <p:nvPicPr>
          <p:cNvPr id="8" name="Picture 7"/>
          <p:cNvPicPr/>
          <p:nvPr/>
        </p:nvPicPr>
        <p:blipFill>
          <a:blip r:embed="rId3"/>
          <a:stretch>
            <a:fillRect/>
          </a:stretch>
        </p:blipFill>
        <p:spPr>
          <a:xfrm>
            <a:off x="669700" y="1782577"/>
            <a:ext cx="5203063" cy="4494728"/>
          </a:xfrm>
          <a:prstGeom prst="rect">
            <a:avLst/>
          </a:prstGeom>
          <a:ln w="28575">
            <a:solidFill>
              <a:schemeClr val="tx1"/>
            </a:solidFill>
          </a:ln>
        </p:spPr>
      </p:pic>
      <p:pic>
        <p:nvPicPr>
          <p:cNvPr id="9" name="Picture 8"/>
          <p:cNvPicPr>
            <a:picLocks noChangeAspect="1"/>
          </p:cNvPicPr>
          <p:nvPr/>
        </p:nvPicPr>
        <p:blipFill>
          <a:blip r:embed="rId4"/>
          <a:stretch>
            <a:fillRect/>
          </a:stretch>
        </p:blipFill>
        <p:spPr>
          <a:xfrm>
            <a:off x="6417971" y="1782577"/>
            <a:ext cx="5228821" cy="4494728"/>
          </a:xfrm>
          <a:prstGeom prst="rect">
            <a:avLst/>
          </a:prstGeom>
          <a:ln w="28575">
            <a:solidFill>
              <a:schemeClr val="tx1"/>
            </a:solidFill>
          </a:ln>
        </p:spPr>
      </p:pic>
      <p:sp>
        <p:nvSpPr>
          <p:cNvPr id="4" name="Rectangle 3"/>
          <p:cNvSpPr/>
          <p:nvPr/>
        </p:nvSpPr>
        <p:spPr>
          <a:xfrm>
            <a:off x="7907628" y="6411303"/>
            <a:ext cx="3739164" cy="646331"/>
          </a:xfrm>
          <a:prstGeom prst="rect">
            <a:avLst/>
          </a:prstGeom>
        </p:spPr>
        <p:txBody>
          <a:bodyPr wrap="square">
            <a:spAutoFit/>
          </a:bodyPr>
          <a:lstStyle/>
          <a:p>
            <a:r>
              <a:rPr lang="en-IN" dirty="0"/>
              <a:t>Data Source </a:t>
            </a:r>
            <a:r>
              <a:rPr lang="en-IN" dirty="0" smtClean="0"/>
              <a:t>:</a:t>
            </a:r>
            <a:r>
              <a:rPr lang="en-IN" dirty="0">
                <a:hlinkClick r:id="rId5"/>
              </a:rPr>
              <a:t>https://www.dgft.gov.in/</a:t>
            </a:r>
          </a:p>
          <a:p>
            <a:r>
              <a:rPr lang="en-IN" dirty="0" smtClean="0"/>
              <a:t> </a:t>
            </a:r>
            <a:endParaRPr lang="en-IN" dirty="0">
              <a:hlinkClick r:id="rId5"/>
            </a:endParaRPr>
          </a:p>
        </p:txBody>
      </p:sp>
    </p:spTree>
    <p:extLst>
      <p:ext uri="{BB962C8B-B14F-4D97-AF65-F5344CB8AC3E}">
        <p14:creationId xmlns:p14="http://schemas.microsoft.com/office/powerpoint/2010/main" val="2671742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Rectangle 3"/>
          <p:cNvSpPr/>
          <p:nvPr/>
        </p:nvSpPr>
        <p:spPr>
          <a:xfrm>
            <a:off x="974500" y="584742"/>
            <a:ext cx="9083899" cy="5632311"/>
          </a:xfrm>
          <a:prstGeom prst="rect">
            <a:avLst/>
          </a:prstGeom>
        </p:spPr>
        <p:txBody>
          <a:bodyPr wrap="square">
            <a:spAutoFit/>
          </a:bodyPr>
          <a:lstStyle/>
          <a:p>
            <a:pPr marL="285750" indent="-285750" algn="just">
              <a:buFont typeface="Wingdings" panose="05000000000000000000" pitchFamily="2" charset="2"/>
              <a:buChar char="Ø"/>
            </a:pPr>
            <a:r>
              <a:rPr lang="en-IN" sz="2000" dirty="0"/>
              <a:t>Organisation of the Petroleum Exporting Countries (OPEC), mainly in the Middle East and Africa, made up for as much as 90% of all crude oil India imported at one point of time, but this has been sliding since Russian oil became available at a discount in the aftermath of Moscow's invasion of Ukraine in February, 2022</a:t>
            </a:r>
            <a:r>
              <a:rPr lang="en-IN" sz="2000" dirty="0" smtClean="0"/>
              <a:t>.</a:t>
            </a:r>
          </a:p>
          <a:p>
            <a:pPr algn="just"/>
            <a:endParaRPr lang="en-IN" sz="2000" dirty="0"/>
          </a:p>
          <a:p>
            <a:pPr marL="342900" indent="-342900" algn="just">
              <a:buFont typeface="Wingdings" panose="05000000000000000000" pitchFamily="2" charset="2"/>
              <a:buChar char="Ø"/>
            </a:pPr>
            <a:r>
              <a:rPr lang="en-IN" sz="2000" dirty="0">
                <a:solidFill>
                  <a:srgbClr val="404040"/>
                </a:solidFill>
              </a:rPr>
              <a:t> The annual share of </a:t>
            </a:r>
            <a:r>
              <a:rPr lang="en-IN" sz="2000" u="sng" dirty="0">
                <a:solidFill>
                  <a:srgbClr val="404040"/>
                </a:solidFill>
              </a:rPr>
              <a:t>OPEC's oil in India's crude imports fell to its lowest level ever in 2023</a:t>
            </a:r>
            <a:r>
              <a:rPr lang="en-IN" sz="2000" dirty="0">
                <a:solidFill>
                  <a:srgbClr val="404040"/>
                </a:solidFill>
              </a:rPr>
              <a:t> while that of discounted Russian barrels surged to an all-time </a:t>
            </a:r>
            <a:r>
              <a:rPr lang="en-IN" sz="2000" dirty="0" smtClean="0">
                <a:solidFill>
                  <a:srgbClr val="404040"/>
                </a:solidFill>
              </a:rPr>
              <a:t>high.</a:t>
            </a:r>
          </a:p>
          <a:p>
            <a:pPr algn="just"/>
            <a:endParaRPr lang="en-IN" sz="2000" dirty="0" smtClean="0"/>
          </a:p>
          <a:p>
            <a:pPr marL="285750" indent="-285750" algn="just">
              <a:buFont typeface="Wingdings" panose="05000000000000000000" pitchFamily="2" charset="2"/>
              <a:buChar char="Ø"/>
            </a:pPr>
            <a:r>
              <a:rPr lang="en-IN" sz="2000" dirty="0" smtClean="0"/>
              <a:t>Imports </a:t>
            </a:r>
            <a:r>
              <a:rPr lang="en-IN" sz="2000" dirty="0"/>
              <a:t>of Russian oil accounted for about </a:t>
            </a:r>
            <a:r>
              <a:rPr lang="en-IN" sz="2000" u="sng" dirty="0"/>
              <a:t>36% of India's total crude purchases in 2023 at 1.66 million bpd, the data showed. In 2022, India imported an average 651,800 bpd Russian oil, the data </a:t>
            </a:r>
            <a:r>
              <a:rPr lang="en-IN" sz="2000" u="sng" dirty="0" smtClean="0"/>
              <a:t>shows</a:t>
            </a:r>
            <a:r>
              <a:rPr lang="en-IN" sz="2000" dirty="0" smtClean="0"/>
              <a:t>. Discounted </a:t>
            </a:r>
            <a:r>
              <a:rPr lang="en-IN" sz="2000" dirty="0"/>
              <a:t>Russian oil also curtailed India's intake of Middle Eastern oil to the lowest level ever</a:t>
            </a:r>
          </a:p>
          <a:p>
            <a:pPr algn="just"/>
            <a:endParaRPr lang="en-IN" sz="2000" dirty="0" smtClean="0"/>
          </a:p>
          <a:p>
            <a:pPr marL="285750" indent="-285750" algn="just">
              <a:buFont typeface="Wingdings" panose="05000000000000000000" pitchFamily="2" charset="2"/>
              <a:buChar char="Ø"/>
            </a:pPr>
            <a:r>
              <a:rPr lang="en-IN" sz="2000" dirty="0"/>
              <a:t>The average cost of Russian crude including freight costs landing on Indian shores in April 2023 was </a:t>
            </a:r>
            <a:r>
              <a:rPr lang="en-IN" sz="2000" b="1" dirty="0"/>
              <a:t>$68.21 </a:t>
            </a:r>
            <a:r>
              <a:rPr lang="en-IN" sz="2000" dirty="0"/>
              <a:t>a barrel — the lowest level since the Ukraine war. The average cost of Saudi Arabian crude sent to India in April was </a:t>
            </a:r>
            <a:r>
              <a:rPr lang="en-IN" sz="2000" b="1" dirty="0"/>
              <a:t>$86.96 </a:t>
            </a:r>
            <a:r>
              <a:rPr lang="en-IN" sz="2000" dirty="0"/>
              <a:t>a barrel, while Iraqi oil was priced at </a:t>
            </a:r>
            <a:r>
              <a:rPr lang="en-IN" sz="2000" b="1" dirty="0"/>
              <a:t>$77.77 </a:t>
            </a:r>
            <a:r>
              <a:rPr lang="en-IN" sz="2000" dirty="0"/>
              <a:t>a barrel.</a:t>
            </a:r>
            <a:br>
              <a:rPr lang="en-IN" sz="2000" dirty="0"/>
            </a:br>
            <a:endParaRPr lang="en-IN" sz="2000" dirty="0"/>
          </a:p>
        </p:txBody>
      </p:sp>
      <p:sp>
        <p:nvSpPr>
          <p:cNvPr id="3" name="Rectangle 2"/>
          <p:cNvSpPr/>
          <p:nvPr/>
        </p:nvSpPr>
        <p:spPr>
          <a:xfrm>
            <a:off x="1068945" y="6208977"/>
            <a:ext cx="11030289" cy="1169551"/>
          </a:xfrm>
          <a:prstGeom prst="rect">
            <a:avLst/>
          </a:prstGeom>
        </p:spPr>
        <p:txBody>
          <a:bodyPr wrap="square">
            <a:spAutoFit/>
          </a:bodyPr>
          <a:lstStyle/>
          <a:p>
            <a:r>
              <a:rPr lang="en-IN" sz="1600" dirty="0"/>
              <a:t>Data Source </a:t>
            </a:r>
            <a:r>
              <a:rPr lang="en-IN" sz="1600" dirty="0" smtClean="0"/>
              <a:t>: </a:t>
            </a:r>
            <a:r>
              <a:rPr lang="en-IN" sz="1600" dirty="0">
                <a:hlinkClick r:id="rId3"/>
              </a:rPr>
              <a:t>https://www.thehindu.com/news/national/indias-import-of-russian-oil-scales-new-high-in-may/article66930404.ece</a:t>
            </a:r>
            <a:endParaRPr lang="en-IN" sz="1600" dirty="0"/>
          </a:p>
          <a:p>
            <a:endParaRPr lang="en-IN" dirty="0" smtClean="0"/>
          </a:p>
          <a:p>
            <a:r>
              <a:rPr lang="en-IN" dirty="0"/>
              <a:t> </a:t>
            </a:r>
            <a:r>
              <a:rPr lang="en-IN" dirty="0" smtClean="0"/>
              <a:t>                      </a:t>
            </a:r>
            <a:endParaRPr lang="en-IN" dirty="0"/>
          </a:p>
          <a:p>
            <a:r>
              <a:rPr lang="en-IN" dirty="0" smtClean="0"/>
              <a:t> </a:t>
            </a:r>
            <a:endParaRPr lang="en-IN" dirty="0">
              <a:hlinkClick r:id="rId4"/>
            </a:endParaRPr>
          </a:p>
        </p:txBody>
      </p:sp>
    </p:spTree>
    <p:extLst>
      <p:ext uri="{BB962C8B-B14F-4D97-AF65-F5344CB8AC3E}">
        <p14:creationId xmlns:p14="http://schemas.microsoft.com/office/powerpoint/2010/main" val="42759638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Rectangle 5"/>
          <p:cNvSpPr/>
          <p:nvPr/>
        </p:nvSpPr>
        <p:spPr>
          <a:xfrm>
            <a:off x="862885" y="1205357"/>
            <a:ext cx="9620518" cy="4832092"/>
          </a:xfrm>
          <a:prstGeom prst="rect">
            <a:avLst/>
          </a:prstGeom>
        </p:spPr>
        <p:txBody>
          <a:bodyPr wrap="square">
            <a:spAutoFit/>
          </a:bodyPr>
          <a:lstStyle/>
          <a:p>
            <a:pPr marL="285750" indent="-285750" algn="just">
              <a:buFont typeface="Wingdings" panose="05000000000000000000" pitchFamily="2" charset="2"/>
              <a:buChar char="q"/>
            </a:pPr>
            <a:r>
              <a:rPr lang="en-IN" b="1" dirty="0">
                <a:solidFill>
                  <a:srgbClr val="0D0D0D"/>
                </a:solidFill>
                <a:latin typeface="Segoe UI" panose="020B0502040204020203" pitchFamily="34" charset="0"/>
                <a:ea typeface="Calibri" panose="020F0502020204030204" pitchFamily="34" charset="0"/>
              </a:rPr>
              <a:t>Russia</a:t>
            </a:r>
            <a:r>
              <a:rPr lang="en-IN" dirty="0">
                <a:solidFill>
                  <a:srgbClr val="0D0D0D"/>
                </a:solidFill>
                <a:latin typeface="Segoe UI" panose="020B0502040204020203" pitchFamily="34" charset="0"/>
                <a:ea typeface="Calibri" panose="020F0502020204030204" pitchFamily="34" charset="0"/>
              </a:rPr>
              <a:t>: </a:t>
            </a:r>
            <a:r>
              <a:rPr lang="en-IN" dirty="0" smtClean="0">
                <a:solidFill>
                  <a:srgbClr val="0D0D0D"/>
                </a:solidFill>
                <a:latin typeface="Segoe UI" panose="020B0502040204020203" pitchFamily="34" charset="0"/>
                <a:ea typeface="Calibri" panose="020F0502020204030204" pitchFamily="34" charset="0"/>
              </a:rPr>
              <a:t>Russia produces sour crude oil from various regions, including Western Siberia and Ural. </a:t>
            </a:r>
            <a:r>
              <a:rPr lang="en-IN" u="sng" dirty="0">
                <a:solidFill>
                  <a:srgbClr val="0D0D0D"/>
                </a:solidFill>
                <a:latin typeface="Segoe UI" panose="020B0502040204020203" pitchFamily="34" charset="0"/>
                <a:ea typeface="Calibri" panose="020F0502020204030204" pitchFamily="34" charset="0"/>
              </a:rPr>
              <a:t>Urals Blend is one of the main grades of sour crude oil produced in Russia</a:t>
            </a:r>
            <a:r>
              <a:rPr lang="en-IN" u="sng" dirty="0" smtClean="0">
                <a:solidFill>
                  <a:srgbClr val="0D0D0D"/>
                </a:solidFill>
                <a:latin typeface="Segoe UI" panose="020B0502040204020203" pitchFamily="34" charset="0"/>
                <a:ea typeface="Calibri" panose="020F0502020204030204" pitchFamily="34" charset="0"/>
              </a:rPr>
              <a:t>.</a:t>
            </a:r>
          </a:p>
          <a:p>
            <a:pPr algn="just"/>
            <a:endParaRPr lang="en-IN" dirty="0" smtClean="0">
              <a:solidFill>
                <a:srgbClr val="0D0D0D"/>
              </a:solidFill>
              <a:latin typeface="Segoe UI" panose="020B0502040204020203" pitchFamily="34" charset="0"/>
            </a:endParaRPr>
          </a:p>
          <a:p>
            <a:pPr marL="285750" indent="-285750" algn="just">
              <a:buFont typeface="Wingdings" panose="05000000000000000000" pitchFamily="2" charset="2"/>
              <a:buChar char="q"/>
            </a:pPr>
            <a:r>
              <a:rPr lang="en-IN" b="1" dirty="0" smtClean="0"/>
              <a:t>Iraq</a:t>
            </a:r>
            <a:r>
              <a:rPr lang="en-IN" dirty="0"/>
              <a:t>: Iraq is another major producer of sour crude oil, with vast reserves located mainly in the southern Basra region. </a:t>
            </a:r>
            <a:r>
              <a:rPr lang="en-IN" u="sng" dirty="0" err="1"/>
              <a:t>Basrah</a:t>
            </a:r>
            <a:r>
              <a:rPr lang="en-IN" u="sng" dirty="0"/>
              <a:t> Heavy and </a:t>
            </a:r>
            <a:r>
              <a:rPr lang="en-IN" u="sng" dirty="0" err="1"/>
              <a:t>Basrah</a:t>
            </a:r>
            <a:r>
              <a:rPr lang="en-IN" u="sng" dirty="0"/>
              <a:t> Light are prominent grades produced in Iraq</a:t>
            </a:r>
            <a:r>
              <a:rPr lang="en-IN" u="sng" dirty="0" smtClean="0"/>
              <a:t>.</a:t>
            </a:r>
          </a:p>
          <a:p>
            <a:pPr algn="just"/>
            <a:endParaRPr lang="en-IN" u="sng" dirty="0"/>
          </a:p>
          <a:p>
            <a:pPr marL="285750" indent="-285750" algn="just">
              <a:buFont typeface="Wingdings" panose="05000000000000000000" pitchFamily="2" charset="2"/>
              <a:buChar char="q"/>
            </a:pPr>
            <a:r>
              <a:rPr lang="en-IN" b="1" dirty="0"/>
              <a:t>Saudi Arabia</a:t>
            </a:r>
            <a:r>
              <a:rPr lang="en-IN" dirty="0"/>
              <a:t>: Saudi Arabia is one of the largest producers of sour crude oil, with significant reserves located primarily in the Eastern Province. The country's main grades include </a:t>
            </a:r>
            <a:r>
              <a:rPr lang="en-IN" u="sng" dirty="0"/>
              <a:t>Arab Heavy and Arab Medium.</a:t>
            </a:r>
          </a:p>
          <a:p>
            <a:pPr algn="just"/>
            <a:endParaRPr lang="en-IN" dirty="0"/>
          </a:p>
          <a:p>
            <a:pPr marL="285750" indent="-285750" algn="just">
              <a:buFont typeface="Wingdings" panose="05000000000000000000" pitchFamily="2" charset="2"/>
              <a:buChar char="q"/>
            </a:pPr>
            <a:r>
              <a:rPr lang="en-IN" b="1" dirty="0" smtClean="0"/>
              <a:t>United </a:t>
            </a:r>
            <a:r>
              <a:rPr lang="en-IN" b="1" dirty="0"/>
              <a:t>Arab Emirates (UAE)</a:t>
            </a:r>
            <a:r>
              <a:rPr lang="en-IN" dirty="0"/>
              <a:t>: The UAE produces sour crude oil from fields in regions such as Abu Dhabi and Dubai. </a:t>
            </a:r>
            <a:r>
              <a:rPr lang="en-IN" u="sng" dirty="0" err="1"/>
              <a:t>Murban</a:t>
            </a:r>
            <a:r>
              <a:rPr lang="en-IN" u="sng" dirty="0"/>
              <a:t> and Upper </a:t>
            </a:r>
            <a:r>
              <a:rPr lang="en-IN" u="sng" dirty="0" err="1"/>
              <a:t>Zakum</a:t>
            </a:r>
            <a:r>
              <a:rPr lang="en-IN" u="sng" dirty="0"/>
              <a:t> are among the key grades produced in the UAE</a:t>
            </a:r>
            <a:r>
              <a:rPr lang="en-IN" dirty="0" smtClean="0"/>
              <a:t>.</a:t>
            </a:r>
          </a:p>
          <a:p>
            <a:pPr algn="just"/>
            <a:endParaRPr lang="en-IN" dirty="0"/>
          </a:p>
          <a:p>
            <a:pPr marL="285750" indent="-285750" algn="just">
              <a:buFont typeface="Wingdings" panose="05000000000000000000" pitchFamily="2" charset="2"/>
              <a:buChar char="q"/>
            </a:pPr>
            <a:r>
              <a:rPr lang="en-IN" dirty="0" smtClean="0"/>
              <a:t> India </a:t>
            </a:r>
            <a:r>
              <a:rPr lang="en-IN" dirty="0"/>
              <a:t>imports various types of crude oil, but it predominantly relies on importing sour crude </a:t>
            </a:r>
            <a:r>
              <a:rPr lang="en-IN" dirty="0" smtClean="0"/>
              <a:t>oil. Like </a:t>
            </a:r>
            <a:r>
              <a:rPr lang="en-IN" b="1" u="sng" dirty="0" err="1"/>
              <a:t>Basrah</a:t>
            </a:r>
            <a:r>
              <a:rPr lang="en-IN" b="1" u="sng" dirty="0"/>
              <a:t> </a:t>
            </a:r>
            <a:r>
              <a:rPr lang="en-IN" b="1" u="sng" dirty="0" smtClean="0"/>
              <a:t>Heavy, </a:t>
            </a:r>
            <a:r>
              <a:rPr lang="en-IN" b="1" u="sng" dirty="0"/>
              <a:t>Omani </a:t>
            </a:r>
            <a:r>
              <a:rPr lang="en-IN" b="1" u="sng" dirty="0" smtClean="0"/>
              <a:t>Blend, </a:t>
            </a:r>
            <a:r>
              <a:rPr lang="en-IN" b="1" u="sng" dirty="0"/>
              <a:t>Iranian </a:t>
            </a:r>
            <a:r>
              <a:rPr lang="en-IN" b="1" u="sng" dirty="0" smtClean="0"/>
              <a:t>Crudes </a:t>
            </a:r>
            <a:r>
              <a:rPr lang="en-IN" b="1" dirty="0" err="1" smtClean="0"/>
              <a:t>etc</a:t>
            </a:r>
            <a:r>
              <a:rPr lang="en-IN" b="1" dirty="0" smtClean="0"/>
              <a:t> </a:t>
            </a:r>
            <a:r>
              <a:rPr lang="en-IN" dirty="0" smtClean="0"/>
              <a:t>. Reason behind this is their cheaper rate and higher configuration of Indian Refineries.</a:t>
            </a:r>
            <a:endParaRPr lang="en-IN" dirty="0"/>
          </a:p>
          <a:p>
            <a:pPr algn="just"/>
            <a:endParaRPr lang="en-IN" sz="2000" dirty="0"/>
          </a:p>
        </p:txBody>
      </p:sp>
      <p:sp>
        <p:nvSpPr>
          <p:cNvPr id="8" name="TextBox 7"/>
          <p:cNvSpPr txBox="1"/>
          <p:nvPr/>
        </p:nvSpPr>
        <p:spPr>
          <a:xfrm>
            <a:off x="1307206" y="294655"/>
            <a:ext cx="8731876" cy="523220"/>
          </a:xfrm>
          <a:prstGeom prst="rect">
            <a:avLst/>
          </a:prstGeom>
          <a:noFill/>
        </p:spPr>
        <p:txBody>
          <a:bodyPr wrap="square" rtlCol="0">
            <a:spAutoFit/>
          </a:bodyPr>
          <a:lstStyle/>
          <a:p>
            <a:pPr algn="ctr"/>
            <a:r>
              <a:rPr lang="en-IN" sz="2800" b="1" u="sng" dirty="0" smtClean="0"/>
              <a:t>Grade of crude oil Imported by India</a:t>
            </a:r>
            <a:endParaRPr lang="en-IN" sz="2800" b="1" u="sng" dirty="0"/>
          </a:p>
        </p:txBody>
      </p:sp>
      <p:sp>
        <p:nvSpPr>
          <p:cNvPr id="2" name="Rectangle 1"/>
          <p:cNvSpPr/>
          <p:nvPr/>
        </p:nvSpPr>
        <p:spPr>
          <a:xfrm>
            <a:off x="7559899" y="6263058"/>
            <a:ext cx="4398136" cy="646331"/>
          </a:xfrm>
          <a:prstGeom prst="rect">
            <a:avLst/>
          </a:prstGeom>
        </p:spPr>
        <p:txBody>
          <a:bodyPr wrap="square">
            <a:spAutoFit/>
          </a:bodyPr>
          <a:lstStyle/>
          <a:p>
            <a:r>
              <a:rPr lang="en-IN" dirty="0" smtClean="0"/>
              <a:t>Data Sources : </a:t>
            </a:r>
            <a:r>
              <a:rPr lang="en-IN" dirty="0">
                <a:hlinkClick r:id="rId3"/>
              </a:rPr>
              <a:t>https://www.reuters.com/</a:t>
            </a:r>
            <a:endParaRPr lang="en-IN" dirty="0"/>
          </a:p>
          <a:p>
            <a:r>
              <a:rPr lang="en-IN" dirty="0" smtClean="0"/>
              <a:t> </a:t>
            </a:r>
            <a:endParaRPr lang="en-IN" dirty="0"/>
          </a:p>
        </p:txBody>
      </p:sp>
    </p:spTree>
    <p:extLst>
      <p:ext uri="{BB962C8B-B14F-4D97-AF65-F5344CB8AC3E}">
        <p14:creationId xmlns:p14="http://schemas.microsoft.com/office/powerpoint/2010/main" val="21810972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p:cNvSpPr/>
          <p:nvPr/>
        </p:nvSpPr>
        <p:spPr>
          <a:xfrm>
            <a:off x="1235406" y="378305"/>
            <a:ext cx="8719963" cy="523220"/>
          </a:xfrm>
          <a:prstGeom prst="rect">
            <a:avLst/>
          </a:prstGeom>
        </p:spPr>
        <p:txBody>
          <a:bodyPr wrap="square">
            <a:spAutoFit/>
          </a:bodyPr>
          <a:lstStyle/>
          <a:p>
            <a:pPr algn="ctr"/>
            <a:r>
              <a:rPr lang="en-IN" sz="2800" b="1" u="sng" dirty="0"/>
              <a:t>Elemental Sulphur Import</a:t>
            </a:r>
            <a:endParaRPr lang="en-IN" sz="2800" b="1"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32" y="1392072"/>
            <a:ext cx="6135805" cy="4776716"/>
          </a:xfrm>
          <a:prstGeom prst="rect">
            <a:avLst/>
          </a:prstGeom>
          <a:ln w="28575">
            <a:solidFill>
              <a:schemeClr val="tx1"/>
            </a:solidFill>
          </a:ln>
        </p:spPr>
      </p:pic>
      <p:sp>
        <p:nvSpPr>
          <p:cNvPr id="3" name="TextBox 2"/>
          <p:cNvSpPr txBox="1"/>
          <p:nvPr/>
        </p:nvSpPr>
        <p:spPr>
          <a:xfrm>
            <a:off x="7547212" y="2101755"/>
            <a:ext cx="3316406"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smtClean="0"/>
              <a:t>Indicates that the decrease in supply has notable impact on the price.</a:t>
            </a:r>
            <a:endParaRPr lang="en-IN" sz="2000" dirty="0"/>
          </a:p>
        </p:txBody>
      </p:sp>
      <p:sp>
        <p:nvSpPr>
          <p:cNvPr id="5" name="Oval 4"/>
          <p:cNvSpPr/>
          <p:nvPr/>
        </p:nvSpPr>
        <p:spPr>
          <a:xfrm>
            <a:off x="3138984" y="1937982"/>
            <a:ext cx="996287" cy="16377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p:nvPr/>
        </p:nvCxnSpPr>
        <p:spPr>
          <a:xfrm>
            <a:off x="4135271" y="2563420"/>
            <a:ext cx="3657601" cy="1217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7792872" y="3428999"/>
            <a:ext cx="2920621" cy="126583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8083911" y="3600249"/>
            <a:ext cx="2488668" cy="923330"/>
          </a:xfrm>
          <a:prstGeom prst="rect">
            <a:avLst/>
          </a:prstGeom>
          <a:noFill/>
        </p:spPr>
        <p:txBody>
          <a:bodyPr wrap="square" rtlCol="0">
            <a:spAutoFit/>
          </a:bodyPr>
          <a:lstStyle/>
          <a:p>
            <a:r>
              <a:rPr lang="en-IN" b="1" dirty="0" smtClean="0"/>
              <a:t>The period wherein the price increased due to decrease in supply.</a:t>
            </a:r>
            <a:endParaRPr lang="en-IN" b="1" dirty="0"/>
          </a:p>
        </p:txBody>
      </p:sp>
      <p:sp>
        <p:nvSpPr>
          <p:cNvPr id="6" name="Rectangle 5"/>
          <p:cNvSpPr/>
          <p:nvPr/>
        </p:nvSpPr>
        <p:spPr>
          <a:xfrm>
            <a:off x="7973936" y="6389627"/>
            <a:ext cx="3765390" cy="369332"/>
          </a:xfrm>
          <a:prstGeom prst="rect">
            <a:avLst/>
          </a:prstGeom>
        </p:spPr>
        <p:txBody>
          <a:bodyPr wrap="none">
            <a:spAutoFit/>
          </a:bodyPr>
          <a:lstStyle/>
          <a:p>
            <a:r>
              <a:rPr lang="en-IN" dirty="0"/>
              <a:t>Data Source :</a:t>
            </a:r>
            <a:r>
              <a:rPr lang="en-IN" dirty="0">
                <a:hlinkClick r:id="rId4"/>
              </a:rPr>
              <a:t>https://www.dgft.gov.in/</a:t>
            </a:r>
          </a:p>
        </p:txBody>
      </p:sp>
    </p:spTree>
    <p:extLst>
      <p:ext uri="{BB962C8B-B14F-4D97-AF65-F5344CB8AC3E}">
        <p14:creationId xmlns:p14="http://schemas.microsoft.com/office/powerpoint/2010/main" val="34576311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65" y="1423688"/>
            <a:ext cx="11243256" cy="3727861"/>
          </a:xfrm>
          <a:prstGeom prst="rect">
            <a:avLst/>
          </a:prstGeom>
          <a:ln w="28575">
            <a:solidFill>
              <a:schemeClr val="tx1"/>
            </a:solidFill>
          </a:ln>
        </p:spPr>
      </p:pic>
      <p:sp>
        <p:nvSpPr>
          <p:cNvPr id="3" name="TextBox 2"/>
          <p:cNvSpPr txBox="1"/>
          <p:nvPr/>
        </p:nvSpPr>
        <p:spPr>
          <a:xfrm>
            <a:off x="1275008" y="400393"/>
            <a:ext cx="5048518" cy="523220"/>
          </a:xfrm>
          <a:prstGeom prst="rect">
            <a:avLst/>
          </a:prstGeom>
          <a:noFill/>
        </p:spPr>
        <p:txBody>
          <a:bodyPr wrap="square" rtlCol="0">
            <a:spAutoFit/>
          </a:bodyPr>
          <a:lstStyle/>
          <a:p>
            <a:r>
              <a:rPr lang="en-IN" sz="2800" b="1" u="sng" dirty="0" smtClean="0"/>
              <a:t>Sulphur Import Trend</a:t>
            </a:r>
            <a:endParaRPr lang="en-IN" sz="2800" b="1" u="sng" dirty="0"/>
          </a:p>
        </p:txBody>
      </p:sp>
      <p:sp>
        <p:nvSpPr>
          <p:cNvPr id="4" name="Rectangle 3"/>
          <p:cNvSpPr/>
          <p:nvPr/>
        </p:nvSpPr>
        <p:spPr>
          <a:xfrm>
            <a:off x="7688190" y="6205905"/>
            <a:ext cx="3908058" cy="646331"/>
          </a:xfrm>
          <a:prstGeom prst="rect">
            <a:avLst/>
          </a:prstGeom>
        </p:spPr>
        <p:txBody>
          <a:bodyPr wrap="none">
            <a:spAutoFit/>
          </a:bodyPr>
          <a:lstStyle/>
          <a:p>
            <a:r>
              <a:rPr lang="en-IN" dirty="0"/>
              <a:t>Data Sources </a:t>
            </a:r>
            <a:r>
              <a:rPr lang="en-IN" dirty="0" smtClean="0"/>
              <a:t>: </a:t>
            </a:r>
            <a:r>
              <a:rPr lang="en-IN" dirty="0">
                <a:hlinkClick r:id="rId4"/>
              </a:rPr>
              <a:t>https://www.dgft.gov.in/</a:t>
            </a:r>
          </a:p>
          <a:p>
            <a:r>
              <a:rPr lang="en-IN" dirty="0" smtClean="0"/>
              <a:t> </a:t>
            </a:r>
            <a:endParaRPr lang="en-IN" dirty="0"/>
          </a:p>
        </p:txBody>
      </p:sp>
      <p:sp>
        <p:nvSpPr>
          <p:cNvPr id="5" name="TextBox 4"/>
          <p:cNvSpPr txBox="1"/>
          <p:nvPr/>
        </p:nvSpPr>
        <p:spPr>
          <a:xfrm>
            <a:off x="631064" y="5504739"/>
            <a:ext cx="10965183" cy="1015663"/>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The graph illustrating elemental </a:t>
            </a:r>
            <a:r>
              <a:rPr lang="en-IN" sz="2000" dirty="0" smtClean="0"/>
              <a:t>sulphur </a:t>
            </a:r>
            <a:r>
              <a:rPr lang="en-IN" sz="2000" dirty="0"/>
              <a:t>imports exhibits a noticeable seasonal trend, with a consistent decline in import quantity observed during </a:t>
            </a:r>
            <a:r>
              <a:rPr lang="en-IN" sz="2000" dirty="0" smtClean="0"/>
              <a:t>April- July/August </a:t>
            </a:r>
            <a:r>
              <a:rPr lang="en-IN" sz="2000" dirty="0"/>
              <a:t>months each </a:t>
            </a:r>
            <a:r>
              <a:rPr lang="en-IN" sz="2000" dirty="0" smtClean="0"/>
              <a:t>year compared to other months.</a:t>
            </a:r>
            <a:endParaRPr lang="en-IN" sz="2000" dirty="0"/>
          </a:p>
        </p:txBody>
      </p:sp>
      <p:sp>
        <p:nvSpPr>
          <p:cNvPr id="11" name="Freeform 10"/>
          <p:cNvSpPr/>
          <p:nvPr/>
        </p:nvSpPr>
        <p:spPr>
          <a:xfrm>
            <a:off x="1262130" y="2060552"/>
            <a:ext cx="10470524" cy="2668670"/>
          </a:xfrm>
          <a:custGeom>
            <a:avLst/>
            <a:gdLst>
              <a:gd name="connsiteX0" fmla="*/ 0 w 10470524"/>
              <a:gd name="connsiteY0" fmla="*/ 888710 h 2668670"/>
              <a:gd name="connsiteX1" fmla="*/ 605307 w 10470524"/>
              <a:gd name="connsiteY1" fmla="*/ 2447054 h 2668670"/>
              <a:gd name="connsiteX2" fmla="*/ 1635616 w 10470524"/>
              <a:gd name="connsiteY2" fmla="*/ 901589 h 2668670"/>
              <a:gd name="connsiteX3" fmla="*/ 2588653 w 10470524"/>
              <a:gd name="connsiteY3" fmla="*/ 2665994 h 2668670"/>
              <a:gd name="connsiteX4" fmla="*/ 3670478 w 10470524"/>
              <a:gd name="connsiteY4" fmla="*/ 412192 h 2668670"/>
              <a:gd name="connsiteX5" fmla="*/ 5022760 w 10470524"/>
              <a:gd name="connsiteY5" fmla="*/ 2524327 h 2668670"/>
              <a:gd name="connsiteX6" fmla="*/ 6246253 w 10470524"/>
              <a:gd name="connsiteY6" fmla="*/ 68 h 2668670"/>
              <a:gd name="connsiteX7" fmla="*/ 7456867 w 10470524"/>
              <a:gd name="connsiteY7" fmla="*/ 2614479 h 2668670"/>
              <a:gd name="connsiteX8" fmla="*/ 8435662 w 10470524"/>
              <a:gd name="connsiteY8" fmla="*/ 605375 h 2668670"/>
              <a:gd name="connsiteX9" fmla="*/ 9401577 w 10470524"/>
              <a:gd name="connsiteY9" fmla="*/ 2537206 h 2668670"/>
              <a:gd name="connsiteX10" fmla="*/ 10470524 w 10470524"/>
              <a:gd name="connsiteY10" fmla="*/ 540980 h 2668670"/>
              <a:gd name="connsiteX11" fmla="*/ 10470524 w 10470524"/>
              <a:gd name="connsiteY11" fmla="*/ 540980 h 2668670"/>
              <a:gd name="connsiteX12" fmla="*/ 10431887 w 10470524"/>
              <a:gd name="connsiteY12" fmla="*/ 437949 h 266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70524" h="2668670">
                <a:moveTo>
                  <a:pt x="0" y="888710"/>
                </a:moveTo>
                <a:cubicBezTo>
                  <a:pt x="166352" y="1666809"/>
                  <a:pt x="332704" y="2444908"/>
                  <a:pt x="605307" y="2447054"/>
                </a:cubicBezTo>
                <a:cubicBezTo>
                  <a:pt x="877910" y="2449201"/>
                  <a:pt x="1305058" y="865099"/>
                  <a:pt x="1635616" y="901589"/>
                </a:cubicBezTo>
                <a:cubicBezTo>
                  <a:pt x="1966174" y="938079"/>
                  <a:pt x="2249509" y="2747560"/>
                  <a:pt x="2588653" y="2665994"/>
                </a:cubicBezTo>
                <a:cubicBezTo>
                  <a:pt x="2927797" y="2584428"/>
                  <a:pt x="3264794" y="435803"/>
                  <a:pt x="3670478" y="412192"/>
                </a:cubicBezTo>
                <a:cubicBezTo>
                  <a:pt x="4076162" y="388581"/>
                  <a:pt x="4593464" y="2593014"/>
                  <a:pt x="5022760" y="2524327"/>
                </a:cubicBezTo>
                <a:cubicBezTo>
                  <a:pt x="5452056" y="2455640"/>
                  <a:pt x="5840569" y="-14957"/>
                  <a:pt x="6246253" y="68"/>
                </a:cubicBezTo>
                <a:cubicBezTo>
                  <a:pt x="6651938" y="15093"/>
                  <a:pt x="7091966" y="2513595"/>
                  <a:pt x="7456867" y="2614479"/>
                </a:cubicBezTo>
                <a:cubicBezTo>
                  <a:pt x="7821768" y="2715363"/>
                  <a:pt x="8111544" y="618254"/>
                  <a:pt x="8435662" y="605375"/>
                </a:cubicBezTo>
                <a:cubicBezTo>
                  <a:pt x="8759780" y="592496"/>
                  <a:pt x="9062433" y="2547938"/>
                  <a:pt x="9401577" y="2537206"/>
                </a:cubicBezTo>
                <a:cubicBezTo>
                  <a:pt x="9740721" y="2526474"/>
                  <a:pt x="10470524" y="540980"/>
                  <a:pt x="10470524" y="540980"/>
                </a:cubicBezTo>
                <a:lnTo>
                  <a:pt x="10470524" y="540980"/>
                </a:lnTo>
                <a:lnTo>
                  <a:pt x="10431887" y="437949"/>
                </a:lnTo>
              </a:path>
            </a:pathLst>
          </a:custGeom>
          <a:ln>
            <a:prstDash val="lg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1787217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p:cNvSpPr/>
          <p:nvPr/>
        </p:nvSpPr>
        <p:spPr>
          <a:xfrm>
            <a:off x="1241947" y="409433"/>
            <a:ext cx="6630758" cy="523220"/>
          </a:xfrm>
          <a:prstGeom prst="rect">
            <a:avLst/>
          </a:prstGeom>
        </p:spPr>
        <p:txBody>
          <a:bodyPr wrap="square">
            <a:spAutoFit/>
          </a:bodyPr>
          <a:lstStyle/>
          <a:p>
            <a:r>
              <a:rPr lang="en-IN" sz="2800" b="1" u="sng" dirty="0"/>
              <a:t>Elemental Sulphur Import in Market</a:t>
            </a:r>
            <a:endParaRPr lang="en-IN" sz="2800" b="1" dirty="0"/>
          </a:p>
        </p:txBody>
      </p:sp>
      <p:sp>
        <p:nvSpPr>
          <p:cNvPr id="3" name="Rectangle 2"/>
          <p:cNvSpPr/>
          <p:nvPr/>
        </p:nvSpPr>
        <p:spPr>
          <a:xfrm>
            <a:off x="2524836" y="1188198"/>
            <a:ext cx="791570" cy="369332"/>
          </a:xfrm>
          <a:prstGeom prst="rect">
            <a:avLst/>
          </a:prstGeom>
        </p:spPr>
        <p:txBody>
          <a:bodyPr wrap="square">
            <a:spAutoFit/>
          </a:bodyPr>
          <a:lstStyle/>
          <a:p>
            <a:r>
              <a:rPr lang="en-IN" b="1" dirty="0"/>
              <a:t>2023</a:t>
            </a:r>
          </a:p>
        </p:txBody>
      </p:sp>
      <p:sp>
        <p:nvSpPr>
          <p:cNvPr id="6" name="Rectangle 5"/>
          <p:cNvSpPr/>
          <p:nvPr/>
        </p:nvSpPr>
        <p:spPr>
          <a:xfrm>
            <a:off x="8611737" y="1188198"/>
            <a:ext cx="1624084" cy="369332"/>
          </a:xfrm>
          <a:prstGeom prst="rect">
            <a:avLst/>
          </a:prstGeom>
        </p:spPr>
        <p:txBody>
          <a:bodyPr wrap="square">
            <a:spAutoFit/>
          </a:bodyPr>
          <a:lstStyle/>
          <a:p>
            <a:r>
              <a:rPr lang="en-IN" b="1" dirty="0"/>
              <a:t>2022</a:t>
            </a:r>
          </a:p>
        </p:txBody>
      </p:sp>
      <p:pic>
        <p:nvPicPr>
          <p:cNvPr id="8" name="Picture 7"/>
          <p:cNvPicPr>
            <a:picLocks noChangeAspect="1"/>
          </p:cNvPicPr>
          <p:nvPr/>
        </p:nvPicPr>
        <p:blipFill>
          <a:blip r:embed="rId3"/>
          <a:stretch>
            <a:fillRect/>
          </a:stretch>
        </p:blipFill>
        <p:spPr>
          <a:xfrm>
            <a:off x="528035" y="1644598"/>
            <a:ext cx="5280338" cy="4501455"/>
          </a:xfrm>
          <a:prstGeom prst="rect">
            <a:avLst/>
          </a:prstGeom>
          <a:ln w="28575">
            <a:solidFill>
              <a:schemeClr val="tx1"/>
            </a:solidFill>
          </a:ln>
        </p:spPr>
      </p:pic>
      <p:pic>
        <p:nvPicPr>
          <p:cNvPr id="9" name="Picture 8"/>
          <p:cNvPicPr>
            <a:picLocks noChangeAspect="1"/>
          </p:cNvPicPr>
          <p:nvPr/>
        </p:nvPicPr>
        <p:blipFill>
          <a:blip r:embed="rId4"/>
          <a:stretch>
            <a:fillRect/>
          </a:stretch>
        </p:blipFill>
        <p:spPr>
          <a:xfrm>
            <a:off x="6336408" y="1663382"/>
            <a:ext cx="5254580" cy="4501455"/>
          </a:xfrm>
          <a:prstGeom prst="rect">
            <a:avLst/>
          </a:prstGeom>
          <a:ln w="28575">
            <a:solidFill>
              <a:schemeClr val="tx1"/>
            </a:solidFill>
          </a:ln>
        </p:spPr>
      </p:pic>
      <p:sp>
        <p:nvSpPr>
          <p:cNvPr id="4" name="Rectangle 3"/>
          <p:cNvSpPr/>
          <p:nvPr/>
        </p:nvSpPr>
        <p:spPr>
          <a:xfrm>
            <a:off x="7799725" y="6356927"/>
            <a:ext cx="3908058" cy="369332"/>
          </a:xfrm>
          <a:prstGeom prst="rect">
            <a:avLst/>
          </a:prstGeom>
        </p:spPr>
        <p:txBody>
          <a:bodyPr wrap="none">
            <a:spAutoFit/>
          </a:bodyPr>
          <a:lstStyle/>
          <a:p>
            <a:r>
              <a:rPr lang="en-IN" dirty="0"/>
              <a:t>Data Sources : </a:t>
            </a:r>
            <a:r>
              <a:rPr lang="en-IN" dirty="0">
                <a:hlinkClick r:id="rId5"/>
              </a:rPr>
              <a:t>https://www.dgft.gov.in/</a:t>
            </a:r>
          </a:p>
        </p:txBody>
      </p:sp>
    </p:spTree>
    <p:extLst>
      <p:ext uri="{BB962C8B-B14F-4D97-AF65-F5344CB8AC3E}">
        <p14:creationId xmlns:p14="http://schemas.microsoft.com/office/powerpoint/2010/main" val="3441083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3" name="Picture 2"/>
          <p:cNvPicPr>
            <a:picLocks noChangeAspect="1"/>
          </p:cNvPicPr>
          <p:nvPr/>
        </p:nvPicPr>
        <p:blipFill>
          <a:blip r:embed="rId3"/>
          <a:stretch>
            <a:fillRect/>
          </a:stretch>
        </p:blipFill>
        <p:spPr>
          <a:xfrm>
            <a:off x="712431" y="345079"/>
            <a:ext cx="9217180" cy="6167839"/>
          </a:xfrm>
          <a:prstGeom prst="rect">
            <a:avLst/>
          </a:prstGeom>
        </p:spPr>
      </p:pic>
      <p:sp>
        <p:nvSpPr>
          <p:cNvPr id="4" name="Rectangle 3"/>
          <p:cNvSpPr/>
          <p:nvPr/>
        </p:nvSpPr>
        <p:spPr>
          <a:xfrm>
            <a:off x="2835966" y="6316127"/>
            <a:ext cx="9025476" cy="646331"/>
          </a:xfrm>
          <a:prstGeom prst="rect">
            <a:avLst/>
          </a:prstGeom>
        </p:spPr>
        <p:txBody>
          <a:bodyPr wrap="square">
            <a:spAutoFit/>
          </a:bodyPr>
          <a:lstStyle/>
          <a:p>
            <a:r>
              <a:rPr lang="en-IN" dirty="0"/>
              <a:t>Data Sources : </a:t>
            </a:r>
            <a:r>
              <a:rPr lang="en-IN" dirty="0">
                <a:hlinkClick r:id="rId4"/>
              </a:rPr>
              <a:t>https://www.india.gov.in/official-website-petroleum-planning-and-analysis-cell</a:t>
            </a:r>
          </a:p>
          <a:p>
            <a:endParaRPr lang="en-IN" dirty="0">
              <a:hlinkClick r:id="rId4"/>
            </a:endParaRPr>
          </a:p>
        </p:txBody>
      </p:sp>
    </p:spTree>
    <p:extLst>
      <p:ext uri="{BB962C8B-B14F-4D97-AF65-F5344CB8AC3E}">
        <p14:creationId xmlns:p14="http://schemas.microsoft.com/office/powerpoint/2010/main" val="2545751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8" name="Picture 7"/>
          <p:cNvPicPr>
            <a:picLocks noChangeAspect="1"/>
          </p:cNvPicPr>
          <p:nvPr/>
        </p:nvPicPr>
        <p:blipFill>
          <a:blip r:embed="rId3"/>
          <a:stretch>
            <a:fillRect/>
          </a:stretch>
        </p:blipFill>
        <p:spPr>
          <a:xfrm>
            <a:off x="3164604" y="415759"/>
            <a:ext cx="5486400" cy="3953814"/>
          </a:xfrm>
          <a:prstGeom prst="rect">
            <a:avLst/>
          </a:prstGeom>
        </p:spPr>
      </p:pic>
      <p:sp>
        <p:nvSpPr>
          <p:cNvPr id="11" name="TextBox 10"/>
          <p:cNvSpPr txBox="1"/>
          <p:nvPr/>
        </p:nvSpPr>
        <p:spPr>
          <a:xfrm>
            <a:off x="9239512" y="2215634"/>
            <a:ext cx="1612006" cy="369332"/>
          </a:xfrm>
          <a:prstGeom prst="rect">
            <a:avLst/>
          </a:prstGeom>
          <a:noFill/>
        </p:spPr>
        <p:txBody>
          <a:bodyPr wrap="square" rtlCol="0">
            <a:spAutoFit/>
          </a:bodyPr>
          <a:lstStyle/>
          <a:p>
            <a:r>
              <a:rPr lang="en-IN" dirty="0" smtClean="0"/>
              <a:t> </a:t>
            </a:r>
            <a:endParaRPr lang="en-IN" dirty="0"/>
          </a:p>
        </p:txBody>
      </p:sp>
      <p:pic>
        <p:nvPicPr>
          <p:cNvPr id="14" name="Picture 13"/>
          <p:cNvPicPr>
            <a:picLocks noChangeAspect="1"/>
          </p:cNvPicPr>
          <p:nvPr/>
        </p:nvPicPr>
        <p:blipFill>
          <a:blip r:embed="rId4"/>
          <a:stretch>
            <a:fillRect/>
          </a:stretch>
        </p:blipFill>
        <p:spPr>
          <a:xfrm>
            <a:off x="8833767" y="2072156"/>
            <a:ext cx="2744340" cy="2577117"/>
          </a:xfrm>
          <a:prstGeom prst="rect">
            <a:avLst/>
          </a:prstGeom>
        </p:spPr>
      </p:pic>
      <p:pic>
        <p:nvPicPr>
          <p:cNvPr id="15" name="Picture 14"/>
          <p:cNvPicPr>
            <a:picLocks noChangeAspect="1"/>
          </p:cNvPicPr>
          <p:nvPr/>
        </p:nvPicPr>
        <p:blipFill>
          <a:blip r:embed="rId5"/>
          <a:stretch>
            <a:fillRect/>
          </a:stretch>
        </p:blipFill>
        <p:spPr>
          <a:xfrm>
            <a:off x="5710378" y="4776556"/>
            <a:ext cx="2788538" cy="1378039"/>
          </a:xfrm>
          <a:prstGeom prst="rect">
            <a:avLst/>
          </a:prstGeom>
        </p:spPr>
      </p:pic>
      <p:pic>
        <p:nvPicPr>
          <p:cNvPr id="16" name="Picture 15"/>
          <p:cNvPicPr>
            <a:picLocks noChangeAspect="1"/>
          </p:cNvPicPr>
          <p:nvPr/>
        </p:nvPicPr>
        <p:blipFill>
          <a:blip r:embed="rId6"/>
          <a:stretch>
            <a:fillRect/>
          </a:stretch>
        </p:blipFill>
        <p:spPr>
          <a:xfrm>
            <a:off x="1743168" y="4456091"/>
            <a:ext cx="2756079" cy="1651714"/>
          </a:xfrm>
          <a:prstGeom prst="rect">
            <a:avLst/>
          </a:prstGeom>
        </p:spPr>
      </p:pic>
      <p:pic>
        <p:nvPicPr>
          <p:cNvPr id="17" name="Picture 16"/>
          <p:cNvPicPr>
            <a:picLocks noChangeAspect="1"/>
          </p:cNvPicPr>
          <p:nvPr/>
        </p:nvPicPr>
        <p:blipFill>
          <a:blip r:embed="rId7"/>
          <a:stretch>
            <a:fillRect/>
          </a:stretch>
        </p:blipFill>
        <p:spPr>
          <a:xfrm>
            <a:off x="390335" y="2709594"/>
            <a:ext cx="2383934" cy="1302240"/>
          </a:xfrm>
          <a:prstGeom prst="rect">
            <a:avLst/>
          </a:prstGeom>
        </p:spPr>
      </p:pic>
      <p:pic>
        <p:nvPicPr>
          <p:cNvPr id="18" name="Picture 17"/>
          <p:cNvPicPr>
            <a:picLocks noChangeAspect="1"/>
          </p:cNvPicPr>
          <p:nvPr/>
        </p:nvPicPr>
        <p:blipFill>
          <a:blip r:embed="rId8"/>
          <a:stretch>
            <a:fillRect/>
          </a:stretch>
        </p:blipFill>
        <p:spPr>
          <a:xfrm>
            <a:off x="619641" y="1391386"/>
            <a:ext cx="2362200" cy="824248"/>
          </a:xfrm>
          <a:prstGeom prst="rect">
            <a:avLst/>
          </a:prstGeom>
        </p:spPr>
      </p:pic>
      <p:sp>
        <p:nvSpPr>
          <p:cNvPr id="2" name="Rectangle 1"/>
          <p:cNvSpPr/>
          <p:nvPr/>
        </p:nvSpPr>
        <p:spPr>
          <a:xfrm>
            <a:off x="2774269" y="6362994"/>
            <a:ext cx="10006239" cy="369332"/>
          </a:xfrm>
          <a:prstGeom prst="rect">
            <a:avLst/>
          </a:prstGeom>
        </p:spPr>
        <p:txBody>
          <a:bodyPr wrap="square">
            <a:spAutoFit/>
          </a:bodyPr>
          <a:lstStyle/>
          <a:p>
            <a:r>
              <a:rPr lang="en-IN" dirty="0"/>
              <a:t>Data Sources : </a:t>
            </a:r>
            <a:r>
              <a:rPr lang="en-IN" dirty="0">
                <a:hlinkClick r:id="rId9"/>
              </a:rPr>
              <a:t>https://www.india.gov.in/official-website-petroleum-planning-and-analysis-cell</a:t>
            </a:r>
          </a:p>
        </p:txBody>
      </p:sp>
    </p:spTree>
    <p:extLst>
      <p:ext uri="{BB962C8B-B14F-4D97-AF65-F5344CB8AC3E}">
        <p14:creationId xmlns:p14="http://schemas.microsoft.com/office/powerpoint/2010/main" val="8254530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2" name="Picture 1"/>
          <p:cNvPicPr>
            <a:picLocks noChangeAspect="1"/>
          </p:cNvPicPr>
          <p:nvPr/>
        </p:nvPicPr>
        <p:blipFill>
          <a:blip r:embed="rId3"/>
          <a:stretch>
            <a:fillRect/>
          </a:stretch>
        </p:blipFill>
        <p:spPr>
          <a:xfrm>
            <a:off x="605306" y="1403797"/>
            <a:ext cx="7534142" cy="4778062"/>
          </a:xfrm>
          <a:prstGeom prst="rect">
            <a:avLst/>
          </a:prstGeom>
          <a:ln w="28575">
            <a:solidFill>
              <a:schemeClr val="tx1"/>
            </a:solidFill>
          </a:ln>
        </p:spPr>
      </p:pic>
      <p:sp>
        <p:nvSpPr>
          <p:cNvPr id="3" name="TextBox 2"/>
          <p:cNvSpPr txBox="1"/>
          <p:nvPr/>
        </p:nvSpPr>
        <p:spPr>
          <a:xfrm>
            <a:off x="1287886" y="440289"/>
            <a:ext cx="8680362" cy="523220"/>
          </a:xfrm>
          <a:prstGeom prst="rect">
            <a:avLst/>
          </a:prstGeom>
          <a:noFill/>
        </p:spPr>
        <p:txBody>
          <a:bodyPr wrap="square" rtlCol="0">
            <a:spAutoFit/>
          </a:bodyPr>
          <a:lstStyle/>
          <a:p>
            <a:pPr algn="ctr"/>
            <a:r>
              <a:rPr lang="en-IN" sz="2800" b="1" u="sng" dirty="0" smtClean="0"/>
              <a:t>Trend Analysis of crude oil Processed</a:t>
            </a:r>
            <a:endParaRPr lang="en-IN" sz="2800" b="1" u="sng" dirty="0"/>
          </a:p>
        </p:txBody>
      </p:sp>
      <p:sp>
        <p:nvSpPr>
          <p:cNvPr id="4" name="Rectangle 3"/>
          <p:cNvSpPr/>
          <p:nvPr/>
        </p:nvSpPr>
        <p:spPr>
          <a:xfrm>
            <a:off x="2756079" y="6350548"/>
            <a:ext cx="9092484" cy="369332"/>
          </a:xfrm>
          <a:prstGeom prst="rect">
            <a:avLst/>
          </a:prstGeom>
        </p:spPr>
        <p:txBody>
          <a:bodyPr wrap="square">
            <a:spAutoFit/>
          </a:bodyPr>
          <a:lstStyle/>
          <a:p>
            <a:r>
              <a:rPr lang="en-IN" dirty="0"/>
              <a:t>Data Sources : </a:t>
            </a:r>
            <a:r>
              <a:rPr lang="en-IN" dirty="0">
                <a:hlinkClick r:id="rId4"/>
              </a:rPr>
              <a:t>https://www.india.gov.in/official-website-petroleum-planning-and-analysis-cell</a:t>
            </a:r>
          </a:p>
        </p:txBody>
      </p:sp>
      <p:sp>
        <p:nvSpPr>
          <p:cNvPr id="5" name="TextBox 4"/>
          <p:cNvSpPr txBox="1"/>
          <p:nvPr/>
        </p:nvSpPr>
        <p:spPr>
          <a:xfrm>
            <a:off x="8847786" y="2073499"/>
            <a:ext cx="2781837" cy="4093428"/>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t>The data suggests fluctuations in processing volumes without a consistent directional trend. </a:t>
            </a:r>
            <a:endParaRPr lang="en-IN" sz="2000" dirty="0" smtClean="0"/>
          </a:p>
          <a:p>
            <a:pPr marL="285750" indent="-285750" algn="just">
              <a:buFont typeface="Wingdings" panose="05000000000000000000" pitchFamily="2" charset="2"/>
              <a:buChar char="Ø"/>
            </a:pPr>
            <a:r>
              <a:rPr lang="en-IN" sz="2000" dirty="0" smtClean="0"/>
              <a:t>These </a:t>
            </a:r>
            <a:r>
              <a:rPr lang="en-IN" sz="2000" dirty="0"/>
              <a:t>fluctuations could be influenced by a </a:t>
            </a:r>
            <a:r>
              <a:rPr lang="en-IN" sz="2000" dirty="0" smtClean="0"/>
              <a:t>various factors </a:t>
            </a:r>
            <a:r>
              <a:rPr lang="en-IN" sz="2000" dirty="0"/>
              <a:t>including changes in global oil supply, refinery maintenance </a:t>
            </a:r>
            <a:r>
              <a:rPr lang="en-IN" sz="2000" dirty="0" smtClean="0"/>
              <a:t>schedules and </a:t>
            </a:r>
            <a:r>
              <a:rPr lang="en-IN" sz="2000" dirty="0"/>
              <a:t>market dynamics.</a:t>
            </a:r>
          </a:p>
        </p:txBody>
      </p:sp>
    </p:spTree>
    <p:extLst>
      <p:ext uri="{BB962C8B-B14F-4D97-AF65-F5344CB8AC3E}">
        <p14:creationId xmlns:p14="http://schemas.microsoft.com/office/powerpoint/2010/main" val="31657652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2" name="Picture 1"/>
          <p:cNvPicPr>
            <a:picLocks noChangeAspect="1"/>
          </p:cNvPicPr>
          <p:nvPr/>
        </p:nvPicPr>
        <p:blipFill>
          <a:blip r:embed="rId3"/>
          <a:stretch>
            <a:fillRect/>
          </a:stretch>
        </p:blipFill>
        <p:spPr>
          <a:xfrm>
            <a:off x="642603" y="1390919"/>
            <a:ext cx="6852902" cy="4765182"/>
          </a:xfrm>
          <a:prstGeom prst="rect">
            <a:avLst/>
          </a:prstGeom>
          <a:ln w="28575">
            <a:solidFill>
              <a:schemeClr val="tx1"/>
            </a:solidFill>
          </a:ln>
        </p:spPr>
      </p:pic>
      <p:sp>
        <p:nvSpPr>
          <p:cNvPr id="3" name="TextBox 2"/>
          <p:cNvSpPr txBox="1"/>
          <p:nvPr/>
        </p:nvSpPr>
        <p:spPr>
          <a:xfrm>
            <a:off x="1120463" y="427411"/>
            <a:ext cx="8873544" cy="523220"/>
          </a:xfrm>
          <a:prstGeom prst="rect">
            <a:avLst/>
          </a:prstGeom>
          <a:noFill/>
        </p:spPr>
        <p:txBody>
          <a:bodyPr wrap="square" rtlCol="0">
            <a:spAutoFit/>
          </a:bodyPr>
          <a:lstStyle/>
          <a:p>
            <a:pPr algn="ctr"/>
            <a:r>
              <a:rPr lang="en-IN" sz="2800" b="1" u="sng" dirty="0" smtClean="0"/>
              <a:t>Crude Processed Vs Agrocel Purchase Rate </a:t>
            </a:r>
            <a:endParaRPr lang="en-IN" sz="2800" b="1" u="sng" dirty="0"/>
          </a:p>
        </p:txBody>
      </p:sp>
      <p:sp>
        <p:nvSpPr>
          <p:cNvPr id="4" name="TextBox 3"/>
          <p:cNvSpPr txBox="1"/>
          <p:nvPr/>
        </p:nvSpPr>
        <p:spPr>
          <a:xfrm>
            <a:off x="8138108" y="2099256"/>
            <a:ext cx="3439999" cy="378565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t>In the short term, there appears to be </a:t>
            </a:r>
            <a:r>
              <a:rPr lang="en-IN" sz="2000" dirty="0" smtClean="0"/>
              <a:t>no correlation</a:t>
            </a:r>
            <a:r>
              <a:rPr lang="en-IN" sz="2000" dirty="0"/>
              <a:t>, but over the long term, an inverse relationship becomes evident</a:t>
            </a:r>
            <a:r>
              <a:rPr lang="en-IN" sz="2000" dirty="0" smtClean="0"/>
              <a:t>.</a:t>
            </a:r>
          </a:p>
          <a:p>
            <a:pPr marL="285750" indent="-285750" algn="just">
              <a:buFont typeface="Wingdings" panose="05000000000000000000" pitchFamily="2" charset="2"/>
              <a:buChar char="Ø"/>
            </a:pPr>
            <a:r>
              <a:rPr lang="en-IN" sz="2000" dirty="0"/>
              <a:t>This can be explained by the process where an increase in crude oil processing leads to higher </a:t>
            </a:r>
            <a:r>
              <a:rPr lang="en-IN" sz="2000" dirty="0" err="1"/>
              <a:t>sulfur</a:t>
            </a:r>
            <a:r>
              <a:rPr lang="en-IN" sz="2000" dirty="0"/>
              <a:t> production, potentially resulting in a decrease in the rate.</a:t>
            </a:r>
          </a:p>
        </p:txBody>
      </p:sp>
      <p:sp>
        <p:nvSpPr>
          <p:cNvPr id="5" name="Rectangle 4"/>
          <p:cNvSpPr/>
          <p:nvPr/>
        </p:nvSpPr>
        <p:spPr>
          <a:xfrm>
            <a:off x="2756079" y="6319481"/>
            <a:ext cx="9581882" cy="369332"/>
          </a:xfrm>
          <a:prstGeom prst="rect">
            <a:avLst/>
          </a:prstGeom>
        </p:spPr>
        <p:txBody>
          <a:bodyPr wrap="square">
            <a:spAutoFit/>
          </a:bodyPr>
          <a:lstStyle/>
          <a:p>
            <a:r>
              <a:rPr lang="en-IN" dirty="0"/>
              <a:t>Data Sources : </a:t>
            </a:r>
            <a:r>
              <a:rPr lang="en-IN" dirty="0">
                <a:hlinkClick r:id="rId4"/>
              </a:rPr>
              <a:t>https://www.india.gov.in/official-website-petroleum-planning-and-analysis-cell</a:t>
            </a:r>
          </a:p>
        </p:txBody>
      </p:sp>
    </p:spTree>
    <p:extLst>
      <p:ext uri="{BB962C8B-B14F-4D97-AF65-F5344CB8AC3E}">
        <p14:creationId xmlns:p14="http://schemas.microsoft.com/office/powerpoint/2010/main" val="3837012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380F700-AFC2-44BC-A46C-14CF6D834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4" name="TextBox 3">
            <a:extLst>
              <a:ext uri="{FF2B5EF4-FFF2-40B4-BE49-F238E27FC236}">
                <a16:creationId xmlns="" xmlns:a16="http://schemas.microsoft.com/office/drawing/2014/main" id="{FB8AD040-BECA-4553-8A0A-CE6892D41F52}"/>
              </a:ext>
            </a:extLst>
          </p:cNvPr>
          <p:cNvSpPr txBox="1"/>
          <p:nvPr/>
        </p:nvSpPr>
        <p:spPr>
          <a:xfrm>
            <a:off x="3635266" y="2989924"/>
            <a:ext cx="4380552" cy="1200329"/>
          </a:xfrm>
          <a:prstGeom prst="rect">
            <a:avLst/>
          </a:prstGeom>
          <a:noFill/>
        </p:spPr>
        <p:txBody>
          <a:bodyPr wrap="square" rtlCol="0">
            <a:spAutoFit/>
          </a:bodyPr>
          <a:lstStyle/>
          <a:p>
            <a:pPr algn="ctr"/>
            <a:r>
              <a:rPr lang="en-US" sz="3600" b="1" u="sng" dirty="0" smtClean="0">
                <a:solidFill>
                  <a:schemeClr val="tx1">
                    <a:lumMod val="85000"/>
                    <a:lumOff val="15000"/>
                  </a:schemeClr>
                </a:solidFill>
              </a:rPr>
              <a:t>EXPECTED </a:t>
            </a:r>
          </a:p>
          <a:p>
            <a:pPr algn="ctr"/>
            <a:r>
              <a:rPr lang="en-US" sz="3600" b="1" u="sng" dirty="0" smtClean="0">
                <a:solidFill>
                  <a:schemeClr val="tx1">
                    <a:lumMod val="85000"/>
                    <a:lumOff val="15000"/>
                  </a:schemeClr>
                </a:solidFill>
              </a:rPr>
              <a:t>OUTCOME</a:t>
            </a:r>
            <a:endParaRPr lang="en-US" sz="3600" b="1" u="sng" dirty="0">
              <a:solidFill>
                <a:schemeClr val="tx1">
                  <a:lumMod val="85000"/>
                  <a:lumOff val="15000"/>
                </a:schemeClr>
              </a:solidFill>
            </a:endParaRPr>
          </a:p>
        </p:txBody>
      </p:sp>
    </p:spTree>
    <p:extLst>
      <p:ext uri="{BB962C8B-B14F-4D97-AF65-F5344CB8AC3E}">
        <p14:creationId xmlns:p14="http://schemas.microsoft.com/office/powerpoint/2010/main" val="28548023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p:cNvSpPr/>
          <p:nvPr/>
        </p:nvSpPr>
        <p:spPr>
          <a:xfrm>
            <a:off x="1196042" y="378304"/>
            <a:ext cx="8797963" cy="523220"/>
          </a:xfrm>
          <a:prstGeom prst="rect">
            <a:avLst/>
          </a:prstGeom>
        </p:spPr>
        <p:txBody>
          <a:bodyPr wrap="square">
            <a:spAutoFit/>
          </a:bodyPr>
          <a:lstStyle/>
          <a:p>
            <a:pPr algn="ctr"/>
            <a:r>
              <a:rPr lang="en-IN" sz="2800" b="1" u="sng" dirty="0" smtClean="0"/>
              <a:t>Analysis of Crude Imported and Crude Processed</a:t>
            </a:r>
            <a:endParaRPr lang="en-IN" sz="2800" b="1" dirty="0"/>
          </a:p>
        </p:txBody>
      </p:sp>
      <p:sp>
        <p:nvSpPr>
          <p:cNvPr id="3" name="TextBox 2"/>
          <p:cNvSpPr txBox="1"/>
          <p:nvPr/>
        </p:nvSpPr>
        <p:spPr>
          <a:xfrm>
            <a:off x="7430069" y="2218737"/>
            <a:ext cx="4160917" cy="378565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t>Crude oil imports directly affect the operations of refineries in India. Refineries adjust their processing volumes based on the availability and cost of imported crude oil. </a:t>
            </a:r>
            <a:endParaRPr lang="en-IN" sz="2000" dirty="0" smtClean="0"/>
          </a:p>
          <a:p>
            <a:pPr marL="285750" indent="-285750" algn="just">
              <a:buFont typeface="Wingdings" panose="05000000000000000000" pitchFamily="2" charset="2"/>
              <a:buChar char="Ø"/>
            </a:pPr>
            <a:r>
              <a:rPr lang="en-IN" sz="2000" dirty="0" smtClean="0"/>
              <a:t>Mostly similar increase or decrease trend can be seen.</a:t>
            </a:r>
          </a:p>
          <a:p>
            <a:pPr marL="285750" indent="-285750" algn="just">
              <a:buFont typeface="Wingdings" panose="05000000000000000000" pitchFamily="2" charset="2"/>
              <a:buChar char="Ø"/>
            </a:pPr>
            <a:r>
              <a:rPr lang="en-IN" sz="2000" dirty="0"/>
              <a:t>Seasonal fluctuations are evident in the import of crude oil</a:t>
            </a:r>
            <a:r>
              <a:rPr lang="en-IN" sz="2000" dirty="0" smtClean="0"/>
              <a:t>.</a:t>
            </a:r>
          </a:p>
          <a:p>
            <a:pPr marL="285750" indent="-285750" algn="just">
              <a:buFont typeface="Wingdings" panose="05000000000000000000" pitchFamily="2" charset="2"/>
              <a:buChar char="Ø"/>
            </a:pPr>
            <a:r>
              <a:rPr lang="en-IN" sz="2000" dirty="0" smtClean="0"/>
              <a:t>In May and June 2023 quantity crude imported surpassed the crude processed.</a:t>
            </a:r>
          </a:p>
        </p:txBody>
      </p:sp>
      <p:pic>
        <p:nvPicPr>
          <p:cNvPr id="4" name="Picture 3"/>
          <p:cNvPicPr>
            <a:picLocks noChangeAspect="1"/>
          </p:cNvPicPr>
          <p:nvPr/>
        </p:nvPicPr>
        <p:blipFill>
          <a:blip r:embed="rId3"/>
          <a:stretch>
            <a:fillRect/>
          </a:stretch>
        </p:blipFill>
        <p:spPr>
          <a:xfrm>
            <a:off x="617666" y="1378040"/>
            <a:ext cx="6194738" cy="4778062"/>
          </a:xfrm>
          <a:prstGeom prst="rect">
            <a:avLst/>
          </a:prstGeom>
          <a:ln w="28575">
            <a:solidFill>
              <a:schemeClr val="tx1"/>
            </a:solidFill>
          </a:ln>
        </p:spPr>
      </p:pic>
      <p:sp>
        <p:nvSpPr>
          <p:cNvPr id="5" name="Rectangle 4"/>
          <p:cNvSpPr/>
          <p:nvPr/>
        </p:nvSpPr>
        <p:spPr>
          <a:xfrm>
            <a:off x="2794715" y="6322384"/>
            <a:ext cx="9487437" cy="369332"/>
          </a:xfrm>
          <a:prstGeom prst="rect">
            <a:avLst/>
          </a:prstGeom>
        </p:spPr>
        <p:txBody>
          <a:bodyPr wrap="square">
            <a:spAutoFit/>
          </a:bodyPr>
          <a:lstStyle/>
          <a:p>
            <a:r>
              <a:rPr lang="en-IN" dirty="0"/>
              <a:t>Data Sources : </a:t>
            </a:r>
            <a:r>
              <a:rPr lang="en-IN" dirty="0">
                <a:hlinkClick r:id="rId4"/>
              </a:rPr>
              <a:t>https://www.india.gov.in/official-website-petroleum-planning-and-analysis-cell</a:t>
            </a:r>
          </a:p>
        </p:txBody>
      </p:sp>
    </p:spTree>
    <p:extLst>
      <p:ext uri="{BB962C8B-B14F-4D97-AF65-F5344CB8AC3E}">
        <p14:creationId xmlns:p14="http://schemas.microsoft.com/office/powerpoint/2010/main" val="38399247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Picture 1"/>
          <p:cNvPicPr>
            <a:picLocks noChangeAspect="1"/>
          </p:cNvPicPr>
          <p:nvPr/>
        </p:nvPicPr>
        <p:blipFill>
          <a:blip r:embed="rId3"/>
          <a:stretch>
            <a:fillRect/>
          </a:stretch>
        </p:blipFill>
        <p:spPr>
          <a:xfrm>
            <a:off x="592427" y="1390918"/>
            <a:ext cx="6220497" cy="4790941"/>
          </a:xfrm>
          <a:prstGeom prst="rect">
            <a:avLst/>
          </a:prstGeom>
          <a:ln w="28575">
            <a:solidFill>
              <a:schemeClr val="tx1"/>
            </a:solidFill>
          </a:ln>
        </p:spPr>
      </p:pic>
      <p:sp>
        <p:nvSpPr>
          <p:cNvPr id="3" name="TextBox 2"/>
          <p:cNvSpPr txBox="1"/>
          <p:nvPr/>
        </p:nvSpPr>
        <p:spPr>
          <a:xfrm>
            <a:off x="1249251" y="343697"/>
            <a:ext cx="8667481" cy="523220"/>
          </a:xfrm>
          <a:prstGeom prst="rect">
            <a:avLst/>
          </a:prstGeom>
          <a:noFill/>
        </p:spPr>
        <p:txBody>
          <a:bodyPr wrap="square" rtlCol="0">
            <a:spAutoFit/>
          </a:bodyPr>
          <a:lstStyle/>
          <a:p>
            <a:pPr algn="ctr"/>
            <a:r>
              <a:rPr lang="en-IN" sz="2800" b="1" u="sng" dirty="0" smtClean="0"/>
              <a:t>Crude oil Production in </a:t>
            </a:r>
            <a:r>
              <a:rPr lang="en-IN" sz="2800" b="1" u="sng" dirty="0"/>
              <a:t>I</a:t>
            </a:r>
            <a:r>
              <a:rPr lang="en-IN" sz="2800" b="1" u="sng" dirty="0" smtClean="0"/>
              <a:t>ndia</a:t>
            </a:r>
            <a:endParaRPr lang="en-IN" sz="2800" b="1" u="sng" dirty="0"/>
          </a:p>
        </p:txBody>
      </p:sp>
      <p:sp>
        <p:nvSpPr>
          <p:cNvPr id="4" name="TextBox 3"/>
          <p:cNvSpPr txBox="1"/>
          <p:nvPr/>
        </p:nvSpPr>
        <p:spPr>
          <a:xfrm>
            <a:off x="7817476" y="2279561"/>
            <a:ext cx="3090930" cy="1323439"/>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t>There was a notable decline in crude oil production during February 2023.</a:t>
            </a:r>
          </a:p>
        </p:txBody>
      </p:sp>
      <p:sp>
        <p:nvSpPr>
          <p:cNvPr id="5" name="Rectangle 4"/>
          <p:cNvSpPr/>
          <p:nvPr/>
        </p:nvSpPr>
        <p:spPr>
          <a:xfrm>
            <a:off x="2794715" y="6335263"/>
            <a:ext cx="9504608" cy="369332"/>
          </a:xfrm>
          <a:prstGeom prst="rect">
            <a:avLst/>
          </a:prstGeom>
        </p:spPr>
        <p:txBody>
          <a:bodyPr wrap="square">
            <a:spAutoFit/>
          </a:bodyPr>
          <a:lstStyle/>
          <a:p>
            <a:r>
              <a:rPr lang="en-IN" dirty="0"/>
              <a:t>Data Sources : </a:t>
            </a:r>
            <a:r>
              <a:rPr lang="en-IN" dirty="0">
                <a:hlinkClick r:id="rId4"/>
              </a:rPr>
              <a:t>https://www.india.gov.in/official-website-petroleum-planning-and-analysis-cell</a:t>
            </a:r>
          </a:p>
        </p:txBody>
      </p:sp>
    </p:spTree>
    <p:extLst>
      <p:ext uri="{BB962C8B-B14F-4D97-AF65-F5344CB8AC3E}">
        <p14:creationId xmlns:p14="http://schemas.microsoft.com/office/powerpoint/2010/main" val="2308937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2" name="Picture 1"/>
          <p:cNvPicPr>
            <a:picLocks noChangeAspect="1"/>
          </p:cNvPicPr>
          <p:nvPr/>
        </p:nvPicPr>
        <p:blipFill>
          <a:blip r:embed="rId3"/>
          <a:stretch>
            <a:fillRect/>
          </a:stretch>
        </p:blipFill>
        <p:spPr>
          <a:xfrm>
            <a:off x="696036" y="1378425"/>
            <a:ext cx="6086901" cy="4815518"/>
          </a:xfrm>
          <a:prstGeom prst="rect">
            <a:avLst/>
          </a:prstGeom>
          <a:ln w="28575">
            <a:solidFill>
              <a:schemeClr val="tx1"/>
            </a:solidFill>
          </a:ln>
        </p:spPr>
      </p:pic>
      <p:sp>
        <p:nvSpPr>
          <p:cNvPr id="3" name="TextBox 2"/>
          <p:cNvSpPr txBox="1"/>
          <p:nvPr/>
        </p:nvSpPr>
        <p:spPr>
          <a:xfrm>
            <a:off x="7478973" y="3429000"/>
            <a:ext cx="3411940" cy="193899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smtClean="0"/>
              <a:t>Indicates that the Price of Sulphur </a:t>
            </a:r>
            <a:r>
              <a:rPr lang="en-IN" sz="2000" dirty="0"/>
              <a:t>i</a:t>
            </a:r>
            <a:r>
              <a:rPr lang="en-IN" sz="2000" dirty="0" smtClean="0"/>
              <a:t>s not dependent on the quantity of crude oil imported as well as quantity of crude oil processed by Reliance and </a:t>
            </a:r>
            <a:r>
              <a:rPr lang="en-IN" sz="2000" dirty="0" err="1" smtClean="0"/>
              <a:t>Nayara</a:t>
            </a:r>
            <a:r>
              <a:rPr lang="en-IN" sz="2000" dirty="0" smtClean="0"/>
              <a:t> </a:t>
            </a:r>
            <a:endParaRPr lang="en-IN" sz="2000" dirty="0"/>
          </a:p>
        </p:txBody>
      </p:sp>
      <p:sp>
        <p:nvSpPr>
          <p:cNvPr id="5" name="Rounded Rectangle 4"/>
          <p:cNvSpPr/>
          <p:nvPr/>
        </p:nvSpPr>
        <p:spPr>
          <a:xfrm>
            <a:off x="7478973" y="1474535"/>
            <a:ext cx="2920621" cy="141936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rPr>
              <a:t>Agrocel majorly purchases sulphur from Reliance Industries </a:t>
            </a:r>
          </a:p>
        </p:txBody>
      </p:sp>
      <p:sp>
        <p:nvSpPr>
          <p:cNvPr id="4" name="TextBox 3"/>
          <p:cNvSpPr txBox="1"/>
          <p:nvPr/>
        </p:nvSpPr>
        <p:spPr>
          <a:xfrm>
            <a:off x="1081825" y="283340"/>
            <a:ext cx="9015211" cy="954107"/>
          </a:xfrm>
          <a:prstGeom prst="rect">
            <a:avLst/>
          </a:prstGeom>
          <a:noFill/>
        </p:spPr>
        <p:txBody>
          <a:bodyPr wrap="square" rtlCol="0">
            <a:spAutoFit/>
          </a:bodyPr>
          <a:lstStyle/>
          <a:p>
            <a:pPr algn="ctr"/>
            <a:r>
              <a:rPr lang="en-IN" sz="2800" b="1" u="sng" dirty="0" smtClean="0"/>
              <a:t>Analysis of Price trend with crude imported  and processed by Reliance</a:t>
            </a:r>
            <a:endParaRPr lang="en-IN" sz="2800" b="1" u="sng" dirty="0"/>
          </a:p>
        </p:txBody>
      </p:sp>
      <p:sp>
        <p:nvSpPr>
          <p:cNvPr id="6" name="Rectangle 5"/>
          <p:cNvSpPr/>
          <p:nvPr/>
        </p:nvSpPr>
        <p:spPr>
          <a:xfrm>
            <a:off x="2820473" y="6341305"/>
            <a:ext cx="9131121" cy="369332"/>
          </a:xfrm>
          <a:prstGeom prst="rect">
            <a:avLst/>
          </a:prstGeom>
        </p:spPr>
        <p:txBody>
          <a:bodyPr wrap="square">
            <a:spAutoFit/>
          </a:bodyPr>
          <a:lstStyle/>
          <a:p>
            <a:r>
              <a:rPr lang="en-IN" dirty="0"/>
              <a:t>Data Sources : </a:t>
            </a:r>
            <a:r>
              <a:rPr lang="en-IN" dirty="0">
                <a:hlinkClick r:id="rId4"/>
              </a:rPr>
              <a:t>https://www.india.gov.in/official-website-petroleum-planning-and-analysis-cell</a:t>
            </a:r>
          </a:p>
        </p:txBody>
      </p:sp>
    </p:spTree>
    <p:extLst>
      <p:ext uri="{BB962C8B-B14F-4D97-AF65-F5344CB8AC3E}">
        <p14:creationId xmlns:p14="http://schemas.microsoft.com/office/powerpoint/2010/main" val="12313581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p:cNvSpPr/>
          <p:nvPr/>
        </p:nvSpPr>
        <p:spPr>
          <a:xfrm>
            <a:off x="1230723" y="378304"/>
            <a:ext cx="8698888" cy="523220"/>
          </a:xfrm>
          <a:prstGeom prst="rect">
            <a:avLst/>
          </a:prstGeom>
        </p:spPr>
        <p:txBody>
          <a:bodyPr wrap="square">
            <a:spAutoFit/>
          </a:bodyPr>
          <a:lstStyle/>
          <a:p>
            <a:pPr algn="ctr"/>
            <a:r>
              <a:rPr lang="en-IN" sz="2800" b="1" u="sng" dirty="0"/>
              <a:t>Exchange Rate</a:t>
            </a:r>
            <a:endParaRPr lang="en-IN" sz="2800" b="1"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3" y="1407450"/>
            <a:ext cx="6163102" cy="4761338"/>
          </a:xfrm>
          <a:prstGeom prst="rect">
            <a:avLst/>
          </a:prstGeom>
          <a:ln w="28575">
            <a:solidFill>
              <a:schemeClr val="tx1"/>
            </a:solidFill>
          </a:ln>
        </p:spPr>
      </p:pic>
      <p:sp>
        <p:nvSpPr>
          <p:cNvPr id="3" name="TextBox 2"/>
          <p:cNvSpPr txBox="1"/>
          <p:nvPr/>
        </p:nvSpPr>
        <p:spPr>
          <a:xfrm flipH="1">
            <a:off x="7551988" y="2101755"/>
            <a:ext cx="3284334" cy="1938992"/>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dirty="0" smtClean="0"/>
              <a:t>Agrocel majorly purchases sulphur from Reliance Industries </a:t>
            </a:r>
          </a:p>
          <a:p>
            <a:pPr marL="342900" indent="-342900" algn="just">
              <a:buFont typeface="Wingdings" panose="05000000000000000000" pitchFamily="2" charset="2"/>
              <a:buChar char="Ø"/>
            </a:pPr>
            <a:r>
              <a:rPr lang="en-IN" sz="2000" dirty="0" smtClean="0"/>
              <a:t>The Exchange rate does not influence the Price of Sulphur</a:t>
            </a:r>
            <a:r>
              <a:rPr lang="en-IN" dirty="0" smtClean="0"/>
              <a:t>.</a:t>
            </a:r>
            <a:endParaRPr lang="en-IN" dirty="0"/>
          </a:p>
        </p:txBody>
      </p:sp>
      <p:sp>
        <p:nvSpPr>
          <p:cNvPr id="5" name="Rectangle 4"/>
          <p:cNvSpPr/>
          <p:nvPr/>
        </p:nvSpPr>
        <p:spPr>
          <a:xfrm>
            <a:off x="4713667" y="6400800"/>
            <a:ext cx="7668119" cy="646331"/>
          </a:xfrm>
          <a:prstGeom prst="rect">
            <a:avLst/>
          </a:prstGeom>
        </p:spPr>
        <p:txBody>
          <a:bodyPr wrap="square">
            <a:spAutoFit/>
          </a:bodyPr>
          <a:lstStyle/>
          <a:p>
            <a:r>
              <a:rPr lang="en-IN" dirty="0"/>
              <a:t>Data Sources </a:t>
            </a:r>
            <a:r>
              <a:rPr lang="en-IN" dirty="0" smtClean="0"/>
              <a:t>: </a:t>
            </a:r>
            <a:r>
              <a:rPr lang="en-IN" dirty="0">
                <a:hlinkClick r:id="rId4"/>
              </a:rPr>
              <a:t>https://in.investing.com/currencies/usd-inr-historical-data</a:t>
            </a:r>
            <a:endParaRPr lang="en-IN" dirty="0"/>
          </a:p>
          <a:p>
            <a:r>
              <a:rPr lang="en-IN" dirty="0" smtClean="0"/>
              <a:t> </a:t>
            </a:r>
            <a:endParaRPr lang="en-IN" dirty="0">
              <a:hlinkClick r:id="rId4"/>
            </a:endParaRPr>
          </a:p>
        </p:txBody>
      </p:sp>
    </p:spTree>
    <p:extLst>
      <p:ext uri="{BB962C8B-B14F-4D97-AF65-F5344CB8AC3E}">
        <p14:creationId xmlns:p14="http://schemas.microsoft.com/office/powerpoint/2010/main" val="8465338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extBox 1"/>
          <p:cNvSpPr txBox="1"/>
          <p:nvPr/>
        </p:nvSpPr>
        <p:spPr>
          <a:xfrm>
            <a:off x="1236371" y="450761"/>
            <a:ext cx="8731877" cy="523220"/>
          </a:xfrm>
          <a:prstGeom prst="rect">
            <a:avLst/>
          </a:prstGeom>
          <a:noFill/>
        </p:spPr>
        <p:txBody>
          <a:bodyPr wrap="square" rtlCol="0">
            <a:spAutoFit/>
          </a:bodyPr>
          <a:lstStyle/>
          <a:p>
            <a:pPr algn="ctr"/>
            <a:r>
              <a:rPr lang="en-IN" sz="2800" b="1" u="sng" dirty="0" smtClean="0"/>
              <a:t>Insights obtain from Exploratory Data Analysis</a:t>
            </a:r>
            <a:endParaRPr lang="en-IN" sz="2800" b="1" u="sng" dirty="0"/>
          </a:p>
        </p:txBody>
      </p:sp>
      <p:sp>
        <p:nvSpPr>
          <p:cNvPr id="3" name="Rectangle 2"/>
          <p:cNvSpPr/>
          <p:nvPr/>
        </p:nvSpPr>
        <p:spPr>
          <a:xfrm>
            <a:off x="1236371" y="1607666"/>
            <a:ext cx="8989454" cy="2862322"/>
          </a:xfrm>
          <a:prstGeom prst="rect">
            <a:avLst/>
          </a:prstGeom>
        </p:spPr>
        <p:txBody>
          <a:bodyPr wrap="square">
            <a:spAutoFit/>
          </a:bodyPr>
          <a:lstStyle/>
          <a:p>
            <a:pPr marL="285750" indent="-285750" algn="just">
              <a:buFont typeface="Wingdings" panose="05000000000000000000" pitchFamily="2" charset="2"/>
              <a:buChar char="Ø"/>
            </a:pPr>
            <a:r>
              <a:rPr lang="en-IN" sz="2000" u="sng" dirty="0"/>
              <a:t>Crude Oil Prices Influence Sulphur Costs  </a:t>
            </a:r>
          </a:p>
          <a:p>
            <a:pPr algn="just"/>
            <a:r>
              <a:rPr lang="en-IN" sz="2000" dirty="0"/>
              <a:t>The close relationship between sulphur and crude oil prices highlights the     significant impact of oil market dynamics on sulphur pricing. Since sulphur is often a by-product of oil refining, fluctuations in crude oil prices directly affect the economics of sulphur production.</a:t>
            </a:r>
          </a:p>
          <a:p>
            <a:pPr algn="just"/>
            <a:endParaRPr lang="en-IN" sz="2000" dirty="0"/>
          </a:p>
          <a:p>
            <a:pPr marL="342900" indent="-342900" algn="just">
              <a:buFont typeface="Wingdings" panose="05000000000000000000" pitchFamily="2" charset="2"/>
              <a:buChar char="Ø"/>
            </a:pPr>
            <a:r>
              <a:rPr lang="en-IN" sz="2000" u="sng" dirty="0"/>
              <a:t>Elemental Sulphur Imports Impact Domestic Prices</a:t>
            </a:r>
          </a:p>
          <a:p>
            <a:pPr algn="just"/>
            <a:r>
              <a:rPr lang="en-IN" sz="2000" dirty="0"/>
              <a:t>Variations in import volumes influence the balance between local supply and demand, thus affecting price levels.</a:t>
            </a:r>
          </a:p>
        </p:txBody>
      </p:sp>
    </p:spTree>
    <p:extLst>
      <p:ext uri="{BB962C8B-B14F-4D97-AF65-F5344CB8AC3E}">
        <p14:creationId xmlns:p14="http://schemas.microsoft.com/office/powerpoint/2010/main" val="3226366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8" name="Picture 7">
            <a:extLst>
              <a:ext uri="{FF2B5EF4-FFF2-40B4-BE49-F238E27FC236}">
                <a16:creationId xmlns="" xmlns:a16="http://schemas.microsoft.com/office/drawing/2014/main" id="{D6DE0AE2-E7F2-433D-8E4A-FC2606CC4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83537" cy="6858000"/>
          </a:xfrm>
          <a:prstGeom prst="rect">
            <a:avLst/>
          </a:prstGeom>
        </p:spPr>
      </p:pic>
      <p:sp>
        <p:nvSpPr>
          <p:cNvPr id="2" name="Rectangle 1"/>
          <p:cNvSpPr/>
          <p:nvPr/>
        </p:nvSpPr>
        <p:spPr>
          <a:xfrm>
            <a:off x="3219719" y="3232598"/>
            <a:ext cx="5138670" cy="646331"/>
          </a:xfrm>
          <a:prstGeom prst="rect">
            <a:avLst/>
          </a:prstGeom>
        </p:spPr>
        <p:txBody>
          <a:bodyPr wrap="square">
            <a:spAutoFit/>
          </a:bodyPr>
          <a:lstStyle/>
          <a:p>
            <a:pPr algn="ctr"/>
            <a:r>
              <a:rPr lang="en-US" sz="3600" b="1" u="sng" dirty="0" smtClean="0">
                <a:solidFill>
                  <a:schemeClr val="tx1">
                    <a:lumMod val="85000"/>
                    <a:lumOff val="15000"/>
                  </a:schemeClr>
                </a:solidFill>
                <a:latin typeface="AvantGarde Bk BT" panose="020B0702020202020204" pitchFamily="34" charset="0"/>
              </a:rPr>
              <a:t>FEATURE ANALYSIS </a:t>
            </a:r>
            <a:endParaRPr lang="en-US" sz="3600" b="1" u="sng" dirty="0">
              <a:solidFill>
                <a:schemeClr val="tx1">
                  <a:lumMod val="85000"/>
                  <a:lumOff val="15000"/>
                </a:schemeClr>
              </a:solidFill>
              <a:latin typeface="AvantGarde Bk BT" panose="020B0702020202020204" pitchFamily="34" charset="0"/>
            </a:endParaRPr>
          </a:p>
        </p:txBody>
      </p:sp>
    </p:spTree>
    <p:extLst>
      <p:ext uri="{BB962C8B-B14F-4D97-AF65-F5344CB8AC3E}">
        <p14:creationId xmlns:p14="http://schemas.microsoft.com/office/powerpoint/2010/main" val="34951656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3" name="Picture 2"/>
          <p:cNvPicPr>
            <a:picLocks noChangeAspect="1"/>
          </p:cNvPicPr>
          <p:nvPr/>
        </p:nvPicPr>
        <p:blipFill>
          <a:blip r:embed="rId3"/>
          <a:stretch>
            <a:fillRect/>
          </a:stretch>
        </p:blipFill>
        <p:spPr>
          <a:xfrm>
            <a:off x="875764" y="927279"/>
            <a:ext cx="9362942" cy="5727813"/>
          </a:xfrm>
          <a:prstGeom prst="rect">
            <a:avLst/>
          </a:prstGeom>
          <a:ln w="28575">
            <a:noFill/>
          </a:ln>
        </p:spPr>
      </p:pic>
      <p:sp>
        <p:nvSpPr>
          <p:cNvPr id="2" name="TextBox 1"/>
          <p:cNvSpPr txBox="1"/>
          <p:nvPr/>
        </p:nvSpPr>
        <p:spPr>
          <a:xfrm>
            <a:off x="1326525" y="202030"/>
            <a:ext cx="8461419" cy="523220"/>
          </a:xfrm>
          <a:prstGeom prst="rect">
            <a:avLst/>
          </a:prstGeom>
          <a:noFill/>
        </p:spPr>
        <p:txBody>
          <a:bodyPr wrap="square" rtlCol="0">
            <a:spAutoFit/>
          </a:bodyPr>
          <a:lstStyle/>
          <a:p>
            <a:pPr algn="ctr"/>
            <a:r>
              <a:rPr lang="en-IN" sz="2800" b="1" u="sng" dirty="0" smtClean="0"/>
              <a:t>Correlation using Heat map</a:t>
            </a:r>
            <a:endParaRPr lang="en-IN" sz="2800" b="1" u="sng" dirty="0"/>
          </a:p>
        </p:txBody>
      </p:sp>
    </p:spTree>
    <p:extLst>
      <p:ext uri="{BB962C8B-B14F-4D97-AF65-F5344CB8AC3E}">
        <p14:creationId xmlns:p14="http://schemas.microsoft.com/office/powerpoint/2010/main" val="10125005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extBox 1"/>
          <p:cNvSpPr txBox="1"/>
          <p:nvPr/>
        </p:nvSpPr>
        <p:spPr>
          <a:xfrm>
            <a:off x="1030311" y="759854"/>
            <a:ext cx="9182636" cy="4985980"/>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t>A </a:t>
            </a:r>
            <a:r>
              <a:rPr lang="en-IN" sz="2000" dirty="0" err="1"/>
              <a:t>heatmap</a:t>
            </a:r>
            <a:r>
              <a:rPr lang="en-IN" sz="2000" dirty="0"/>
              <a:t> has been created to illustrate the correlations among the features within the dataset</a:t>
            </a:r>
            <a:r>
              <a:rPr lang="en-IN" sz="2000" dirty="0" smtClean="0"/>
              <a:t>.</a:t>
            </a:r>
          </a:p>
          <a:p>
            <a:pPr algn="just"/>
            <a:endParaRPr lang="en-IN" sz="2000" dirty="0"/>
          </a:p>
          <a:p>
            <a:pPr marL="285750" indent="-285750" algn="just">
              <a:buFont typeface="Wingdings" panose="05000000000000000000" pitchFamily="2" charset="2"/>
              <a:buChar char="Ø"/>
            </a:pPr>
            <a:r>
              <a:rPr lang="en-IN" sz="2000" dirty="0"/>
              <a:t>The intensity of the shade indicates the strength of the correlation, with darker </a:t>
            </a:r>
            <a:r>
              <a:rPr lang="en-IN" sz="2000" dirty="0" smtClean="0"/>
              <a:t>shades(red) </a:t>
            </a:r>
            <a:r>
              <a:rPr lang="en-IN" sz="2000" dirty="0"/>
              <a:t>representing a stronger correlation, while blue shades signify an inverse relationship</a:t>
            </a:r>
            <a:r>
              <a:rPr lang="en-IN" sz="2000" dirty="0" smtClean="0"/>
              <a:t>.</a:t>
            </a:r>
          </a:p>
          <a:p>
            <a:pPr algn="just"/>
            <a:endParaRPr lang="en-IN" sz="2000" dirty="0"/>
          </a:p>
          <a:p>
            <a:pPr marL="285750" indent="-285750" algn="just">
              <a:buFont typeface="Wingdings" panose="05000000000000000000" pitchFamily="2" charset="2"/>
              <a:buChar char="Ø"/>
            </a:pPr>
            <a:r>
              <a:rPr lang="en-IN" sz="2000" dirty="0"/>
              <a:t>Notably, there exists a significant </a:t>
            </a:r>
            <a:r>
              <a:rPr lang="en-IN" sz="2000" u="sng" dirty="0"/>
              <a:t>positive correlation between the prices of sulphur and sulphuric acid</a:t>
            </a:r>
            <a:r>
              <a:rPr lang="en-IN" sz="2000" u="sng" dirty="0" smtClean="0"/>
              <a:t>.(</a:t>
            </a:r>
            <a:r>
              <a:rPr lang="en-IN" sz="2000" u="sng" dirty="0" err="1" smtClean="0"/>
              <a:t>i.e</a:t>
            </a:r>
            <a:r>
              <a:rPr lang="en-IN" sz="2000" u="sng" dirty="0" smtClean="0"/>
              <a:t> 0.77)</a:t>
            </a:r>
          </a:p>
          <a:p>
            <a:pPr algn="just"/>
            <a:endParaRPr lang="en-IN" sz="2000" dirty="0"/>
          </a:p>
          <a:p>
            <a:pPr marL="285750" indent="-285750" algn="just">
              <a:buFont typeface="Wingdings" panose="05000000000000000000" pitchFamily="2" charset="2"/>
              <a:buChar char="Ø"/>
            </a:pPr>
            <a:r>
              <a:rPr lang="en-IN" sz="2000" dirty="0"/>
              <a:t>Additionally, a strong </a:t>
            </a:r>
            <a:r>
              <a:rPr lang="en-IN" sz="2000" u="sng" dirty="0"/>
              <a:t>positive correlation is evident between the rates of sulphur and crude </a:t>
            </a:r>
            <a:r>
              <a:rPr lang="en-IN" sz="2000" u="sng" dirty="0" smtClean="0"/>
              <a:t>oil prices.(</a:t>
            </a:r>
            <a:r>
              <a:rPr lang="en-IN" sz="2000" u="sng" dirty="0" err="1" smtClean="0"/>
              <a:t>i.e</a:t>
            </a:r>
            <a:r>
              <a:rPr lang="en-IN" sz="2000" u="sng" dirty="0" smtClean="0"/>
              <a:t> 0.62) </a:t>
            </a:r>
            <a:endParaRPr lang="en-IN" sz="2000" u="sng" dirty="0"/>
          </a:p>
          <a:p>
            <a:pPr algn="just"/>
            <a:endParaRPr lang="en-IN" sz="2000" dirty="0"/>
          </a:p>
          <a:p>
            <a:pPr marL="285750" indent="-285750" algn="just">
              <a:buFont typeface="Wingdings" panose="05000000000000000000" pitchFamily="2" charset="2"/>
              <a:buChar char="Ø"/>
            </a:pPr>
            <a:r>
              <a:rPr lang="en-IN" sz="2000" dirty="0"/>
              <a:t>Conversely, an </a:t>
            </a:r>
            <a:r>
              <a:rPr lang="en-IN" sz="2000" u="sng" dirty="0"/>
              <a:t>inverse correlation </a:t>
            </a:r>
            <a:r>
              <a:rPr lang="en-IN" sz="2000" dirty="0"/>
              <a:t>is observed between the rate of </a:t>
            </a:r>
            <a:r>
              <a:rPr lang="en-IN" sz="2000" u="sng" dirty="0"/>
              <a:t>sulphur and the amount of sulphur imported</a:t>
            </a:r>
            <a:r>
              <a:rPr lang="en-IN" sz="2000" dirty="0" smtClean="0"/>
              <a:t>.(</a:t>
            </a:r>
            <a:r>
              <a:rPr lang="en-IN" sz="2000" dirty="0" err="1" smtClean="0"/>
              <a:t>i.e</a:t>
            </a:r>
            <a:r>
              <a:rPr lang="en-IN" sz="2000" dirty="0" smtClean="0"/>
              <a:t> -0.24)</a:t>
            </a:r>
            <a:endParaRPr lang="en-IN" sz="2000" dirty="0"/>
          </a:p>
          <a:p>
            <a:pPr algn="just"/>
            <a:endParaRPr lang="en-IN" dirty="0"/>
          </a:p>
        </p:txBody>
      </p:sp>
    </p:spTree>
    <p:extLst>
      <p:ext uri="{BB962C8B-B14F-4D97-AF65-F5344CB8AC3E}">
        <p14:creationId xmlns:p14="http://schemas.microsoft.com/office/powerpoint/2010/main" val="29916469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8" name="Picture 7">
            <a:extLst>
              <a:ext uri="{FF2B5EF4-FFF2-40B4-BE49-F238E27FC236}">
                <a16:creationId xmlns="" xmlns:a16="http://schemas.microsoft.com/office/drawing/2014/main" id="{D6DE0AE2-E7F2-433D-8E4A-FC2606CC4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83537" cy="6858000"/>
          </a:xfrm>
          <a:prstGeom prst="rect">
            <a:avLst/>
          </a:prstGeom>
        </p:spPr>
      </p:pic>
      <p:sp>
        <p:nvSpPr>
          <p:cNvPr id="2" name="Rectangle 1"/>
          <p:cNvSpPr/>
          <p:nvPr/>
        </p:nvSpPr>
        <p:spPr>
          <a:xfrm>
            <a:off x="3219719" y="3232598"/>
            <a:ext cx="5138670" cy="965844"/>
          </a:xfrm>
          <a:prstGeom prst="rect">
            <a:avLst/>
          </a:prstGeom>
        </p:spPr>
        <p:txBody>
          <a:bodyPr wrap="square">
            <a:spAutoFit/>
          </a:bodyPr>
          <a:lstStyle/>
          <a:p>
            <a:pPr algn="ctr"/>
            <a:r>
              <a:rPr lang="en-US" sz="2800" b="1" u="sng" dirty="0" smtClean="0">
                <a:solidFill>
                  <a:schemeClr val="tx1">
                    <a:lumMod val="85000"/>
                    <a:lumOff val="15000"/>
                  </a:schemeClr>
                </a:solidFill>
                <a:latin typeface="AvantGarde Bk BT" panose="020B0702020202020204" pitchFamily="34" charset="0"/>
              </a:rPr>
              <a:t>MODEL SELECTION AND MODEL FITTING</a:t>
            </a:r>
            <a:endParaRPr lang="en-US" sz="2800" b="1" u="sng" dirty="0">
              <a:solidFill>
                <a:schemeClr val="tx1">
                  <a:lumMod val="85000"/>
                  <a:lumOff val="15000"/>
                </a:schemeClr>
              </a:solidFill>
              <a:latin typeface="AvantGarde Bk BT" panose="020B0702020202020204" pitchFamily="34" charset="0"/>
            </a:endParaRPr>
          </a:p>
        </p:txBody>
      </p:sp>
    </p:spTree>
    <p:extLst>
      <p:ext uri="{BB962C8B-B14F-4D97-AF65-F5344CB8AC3E}">
        <p14:creationId xmlns:p14="http://schemas.microsoft.com/office/powerpoint/2010/main" val="12824064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Rectangle 1"/>
          <p:cNvSpPr/>
          <p:nvPr/>
        </p:nvSpPr>
        <p:spPr>
          <a:xfrm>
            <a:off x="824247" y="1017430"/>
            <a:ext cx="9633397" cy="5940088"/>
          </a:xfrm>
          <a:prstGeom prst="rect">
            <a:avLst/>
          </a:prstGeom>
        </p:spPr>
        <p:txBody>
          <a:bodyPr wrap="square">
            <a:spAutoFit/>
          </a:bodyPr>
          <a:lstStyle/>
          <a:p>
            <a:pPr marL="342900" indent="-342900" algn="just">
              <a:buFont typeface="Wingdings" panose="05000000000000000000" pitchFamily="2" charset="2"/>
              <a:buChar char="Ø"/>
            </a:pPr>
            <a:r>
              <a:rPr lang="en-IN" sz="2000" dirty="0" smtClean="0">
                <a:solidFill>
                  <a:srgbClr val="0D0D0D"/>
                </a:solidFill>
              </a:rPr>
              <a:t>The independent or the predictors features are </a:t>
            </a:r>
            <a:r>
              <a:rPr lang="en-IN" sz="2000" u="sng" dirty="0" smtClean="0">
                <a:solidFill>
                  <a:srgbClr val="0D0D0D"/>
                </a:solidFill>
              </a:rPr>
              <a:t>Sulphuric acid rate</a:t>
            </a:r>
            <a:r>
              <a:rPr lang="en-IN" sz="2000" dirty="0" smtClean="0">
                <a:solidFill>
                  <a:srgbClr val="0D0D0D"/>
                </a:solidFill>
              </a:rPr>
              <a:t>, </a:t>
            </a:r>
            <a:r>
              <a:rPr lang="en-IN" sz="2000" u="sng" dirty="0" smtClean="0">
                <a:solidFill>
                  <a:srgbClr val="0D0D0D"/>
                </a:solidFill>
              </a:rPr>
              <a:t>Crude oil rate</a:t>
            </a:r>
            <a:r>
              <a:rPr lang="en-IN" sz="2000" dirty="0" smtClean="0">
                <a:solidFill>
                  <a:srgbClr val="0D0D0D"/>
                </a:solidFill>
              </a:rPr>
              <a:t>, </a:t>
            </a:r>
            <a:r>
              <a:rPr lang="en-IN" sz="2000" u="sng" dirty="0" smtClean="0">
                <a:solidFill>
                  <a:srgbClr val="0D0D0D"/>
                </a:solidFill>
              </a:rPr>
              <a:t>Temperature</a:t>
            </a:r>
            <a:r>
              <a:rPr lang="en-IN" sz="2000" dirty="0" smtClean="0">
                <a:solidFill>
                  <a:srgbClr val="0D0D0D"/>
                </a:solidFill>
              </a:rPr>
              <a:t>, </a:t>
            </a:r>
            <a:r>
              <a:rPr lang="en-IN" sz="2000" u="sng" dirty="0" smtClean="0">
                <a:solidFill>
                  <a:srgbClr val="0D0D0D"/>
                </a:solidFill>
              </a:rPr>
              <a:t>Precipitation</a:t>
            </a:r>
            <a:r>
              <a:rPr lang="en-IN" sz="2000" dirty="0" smtClean="0">
                <a:solidFill>
                  <a:srgbClr val="0D0D0D"/>
                </a:solidFill>
              </a:rPr>
              <a:t>, </a:t>
            </a:r>
            <a:r>
              <a:rPr lang="en-IN" sz="2000" u="sng" dirty="0" smtClean="0">
                <a:solidFill>
                  <a:srgbClr val="0D0D0D"/>
                </a:solidFill>
              </a:rPr>
              <a:t>Exchange rate</a:t>
            </a:r>
            <a:r>
              <a:rPr lang="en-IN" sz="2000" dirty="0" smtClean="0">
                <a:solidFill>
                  <a:srgbClr val="0D0D0D"/>
                </a:solidFill>
              </a:rPr>
              <a:t>, </a:t>
            </a:r>
            <a:r>
              <a:rPr lang="en-IN" sz="2000" u="sng" dirty="0" smtClean="0">
                <a:solidFill>
                  <a:srgbClr val="0D0D0D"/>
                </a:solidFill>
              </a:rPr>
              <a:t>Quantity crude imported</a:t>
            </a:r>
            <a:r>
              <a:rPr lang="en-IN" sz="2000" dirty="0" smtClean="0">
                <a:solidFill>
                  <a:srgbClr val="0D0D0D"/>
                </a:solidFill>
              </a:rPr>
              <a:t>, </a:t>
            </a:r>
            <a:r>
              <a:rPr lang="en-IN" sz="2000" u="sng" dirty="0" smtClean="0">
                <a:solidFill>
                  <a:srgbClr val="0D0D0D"/>
                </a:solidFill>
              </a:rPr>
              <a:t>Quantity crude processed</a:t>
            </a:r>
            <a:r>
              <a:rPr lang="en-IN" sz="2000" dirty="0" smtClean="0">
                <a:solidFill>
                  <a:srgbClr val="0D0D0D"/>
                </a:solidFill>
              </a:rPr>
              <a:t>, </a:t>
            </a:r>
            <a:r>
              <a:rPr lang="en-IN" sz="2000" u="sng" dirty="0" smtClean="0">
                <a:solidFill>
                  <a:srgbClr val="0D0D0D"/>
                </a:solidFill>
              </a:rPr>
              <a:t>Sulphur imported</a:t>
            </a:r>
            <a:r>
              <a:rPr lang="en-IN" sz="2000" dirty="0" smtClean="0">
                <a:solidFill>
                  <a:srgbClr val="0D0D0D"/>
                </a:solidFill>
              </a:rPr>
              <a:t>, </a:t>
            </a:r>
            <a:r>
              <a:rPr lang="en-IN" sz="2000" u="sng" dirty="0" smtClean="0">
                <a:solidFill>
                  <a:srgbClr val="0D0D0D"/>
                </a:solidFill>
              </a:rPr>
              <a:t>Sulphur exported</a:t>
            </a:r>
            <a:r>
              <a:rPr lang="en-IN" sz="2000" dirty="0" smtClean="0">
                <a:solidFill>
                  <a:srgbClr val="0D0D0D"/>
                </a:solidFill>
              </a:rPr>
              <a:t>. </a:t>
            </a:r>
          </a:p>
          <a:p>
            <a:pPr marL="342900" indent="-342900" algn="just">
              <a:buFont typeface="Wingdings" panose="05000000000000000000" pitchFamily="2" charset="2"/>
              <a:buChar char="Ø"/>
            </a:pPr>
            <a:endParaRPr lang="en-IN" sz="2000" dirty="0">
              <a:solidFill>
                <a:srgbClr val="0D0D0D"/>
              </a:solidFill>
            </a:endParaRPr>
          </a:p>
          <a:p>
            <a:pPr marL="342900" indent="-342900" algn="just">
              <a:buFont typeface="Wingdings" panose="05000000000000000000" pitchFamily="2" charset="2"/>
              <a:buChar char="Ø"/>
            </a:pPr>
            <a:r>
              <a:rPr lang="en-IN" sz="2000" dirty="0" smtClean="0">
                <a:solidFill>
                  <a:srgbClr val="0D0D0D"/>
                </a:solidFill>
              </a:rPr>
              <a:t>The dependent or the target feature is </a:t>
            </a:r>
            <a:r>
              <a:rPr lang="en-IN" sz="2000" u="sng" dirty="0" smtClean="0">
                <a:solidFill>
                  <a:srgbClr val="0D0D0D"/>
                </a:solidFill>
              </a:rPr>
              <a:t>Sulphur Rate</a:t>
            </a:r>
            <a:r>
              <a:rPr lang="en-IN" sz="2000" dirty="0" smtClean="0">
                <a:solidFill>
                  <a:srgbClr val="0D0D0D"/>
                </a:solidFill>
              </a:rPr>
              <a:t>. </a:t>
            </a:r>
          </a:p>
          <a:p>
            <a:pPr algn="just"/>
            <a:endParaRPr lang="en-IN" sz="2000" dirty="0">
              <a:solidFill>
                <a:srgbClr val="0D0D0D"/>
              </a:solidFill>
            </a:endParaRPr>
          </a:p>
          <a:p>
            <a:pPr marL="342900" indent="-342900" algn="just">
              <a:buFont typeface="Wingdings" panose="05000000000000000000" pitchFamily="2" charset="2"/>
              <a:buChar char="Ø"/>
            </a:pPr>
            <a:r>
              <a:rPr lang="en-IN" sz="2000" dirty="0">
                <a:solidFill>
                  <a:srgbClr val="0D0D0D"/>
                </a:solidFill>
              </a:rPr>
              <a:t>To analyse the continuous nature of the data, regression models from machine learning were employed</a:t>
            </a:r>
            <a:r>
              <a:rPr lang="en-IN" sz="2000" dirty="0" smtClean="0">
                <a:solidFill>
                  <a:srgbClr val="0D0D0D"/>
                </a:solidFill>
              </a:rPr>
              <a:t>.</a:t>
            </a:r>
          </a:p>
          <a:p>
            <a:pPr marL="342900" indent="-342900" algn="just">
              <a:buFont typeface="Wingdings" panose="05000000000000000000" pitchFamily="2" charset="2"/>
              <a:buChar char="Ø"/>
            </a:pPr>
            <a:endParaRPr lang="en-IN" sz="2000" dirty="0">
              <a:solidFill>
                <a:srgbClr val="0D0D0D"/>
              </a:solidFill>
            </a:endParaRPr>
          </a:p>
          <a:p>
            <a:pPr marL="342900" indent="-342900" algn="just">
              <a:buFont typeface="Wingdings" panose="05000000000000000000" pitchFamily="2" charset="2"/>
              <a:buChar char="Ø"/>
            </a:pPr>
            <a:r>
              <a:rPr lang="en-IN" sz="2000" dirty="0">
                <a:solidFill>
                  <a:srgbClr val="0D0D0D"/>
                </a:solidFill>
              </a:rPr>
              <a:t>Five regression models were tested: Linear Regression, Polynomial Regression, Random Forest, </a:t>
            </a:r>
            <a:r>
              <a:rPr lang="en-IN" sz="2000" dirty="0" err="1">
                <a:solidFill>
                  <a:srgbClr val="0D0D0D"/>
                </a:solidFill>
              </a:rPr>
              <a:t>AdaBoost</a:t>
            </a:r>
            <a:r>
              <a:rPr lang="en-IN" sz="2000" dirty="0">
                <a:solidFill>
                  <a:srgbClr val="0D0D0D"/>
                </a:solidFill>
              </a:rPr>
              <a:t>, and </a:t>
            </a:r>
            <a:r>
              <a:rPr lang="en-IN" sz="2000" dirty="0" err="1">
                <a:solidFill>
                  <a:srgbClr val="0D0D0D"/>
                </a:solidFill>
              </a:rPr>
              <a:t>XGBoost</a:t>
            </a:r>
            <a:r>
              <a:rPr lang="en-IN" sz="2000" dirty="0">
                <a:solidFill>
                  <a:srgbClr val="0D0D0D"/>
                </a:solidFill>
              </a:rPr>
              <a:t>.</a:t>
            </a:r>
          </a:p>
          <a:p>
            <a:pPr marL="342900" indent="-342900" algn="just">
              <a:buFont typeface="Wingdings" panose="05000000000000000000" pitchFamily="2" charset="2"/>
              <a:buChar char="Ø"/>
            </a:pPr>
            <a:endParaRPr lang="en-IN" sz="2000" dirty="0">
              <a:solidFill>
                <a:srgbClr val="0D0D0D"/>
              </a:solidFill>
            </a:endParaRPr>
          </a:p>
          <a:p>
            <a:pPr marL="342900" indent="-342900" algn="just">
              <a:buFont typeface="Wingdings" panose="05000000000000000000" pitchFamily="2" charset="2"/>
              <a:buChar char="Ø"/>
            </a:pPr>
            <a:r>
              <a:rPr lang="en-IN" sz="2000" b="1" dirty="0" smtClean="0">
                <a:solidFill>
                  <a:srgbClr val="0D0D0D"/>
                </a:solidFill>
              </a:rPr>
              <a:t>Linear </a:t>
            </a:r>
            <a:r>
              <a:rPr lang="en-IN" sz="2000" b="1" dirty="0">
                <a:solidFill>
                  <a:srgbClr val="0D0D0D"/>
                </a:solidFill>
              </a:rPr>
              <a:t>Regression</a:t>
            </a:r>
            <a:r>
              <a:rPr lang="en-IN" sz="2000" dirty="0">
                <a:solidFill>
                  <a:srgbClr val="0D0D0D"/>
                </a:solidFill>
              </a:rPr>
              <a:t>: A simple linear model that assumes a linear relationship between the input features and the target variable. It finds the best-fitting straight line through the data points</a:t>
            </a:r>
            <a:r>
              <a:rPr lang="en-IN" sz="2000" dirty="0" smtClean="0">
                <a:solidFill>
                  <a:srgbClr val="0D0D0D"/>
                </a:solidFill>
              </a:rPr>
              <a:t>.</a:t>
            </a:r>
          </a:p>
          <a:p>
            <a:pPr algn="just"/>
            <a:endParaRPr lang="en-IN" sz="2000" dirty="0">
              <a:solidFill>
                <a:srgbClr val="0D0D0D"/>
              </a:solidFill>
            </a:endParaRPr>
          </a:p>
          <a:p>
            <a:pPr marL="342900" indent="-342900" algn="just">
              <a:buFont typeface="Wingdings" panose="05000000000000000000" pitchFamily="2" charset="2"/>
              <a:buChar char="Ø"/>
            </a:pPr>
            <a:r>
              <a:rPr lang="en-IN" sz="2000" b="1" dirty="0">
                <a:solidFill>
                  <a:srgbClr val="0D0D0D"/>
                </a:solidFill>
              </a:rPr>
              <a:t>Polynomial Regression</a:t>
            </a:r>
            <a:r>
              <a:rPr lang="en-IN" sz="2000" dirty="0">
                <a:solidFill>
                  <a:srgbClr val="0D0D0D"/>
                </a:solidFill>
              </a:rPr>
              <a:t>: An extension of linear regression that captures non-linear relationships by fitting a polynomial equation to the data</a:t>
            </a:r>
            <a:r>
              <a:rPr lang="en-IN" sz="2000" dirty="0" smtClean="0">
                <a:solidFill>
                  <a:srgbClr val="0D0D0D"/>
                </a:solidFill>
              </a:rPr>
              <a:t>.</a:t>
            </a:r>
          </a:p>
          <a:p>
            <a:pPr algn="just"/>
            <a:endParaRPr lang="en-IN" sz="2000" dirty="0">
              <a:solidFill>
                <a:srgbClr val="0D0D0D"/>
              </a:solidFill>
            </a:endParaRPr>
          </a:p>
        </p:txBody>
      </p:sp>
      <p:sp>
        <p:nvSpPr>
          <p:cNvPr id="3" name="TextBox 2"/>
          <p:cNvSpPr txBox="1"/>
          <p:nvPr/>
        </p:nvSpPr>
        <p:spPr>
          <a:xfrm>
            <a:off x="1339402" y="277883"/>
            <a:ext cx="8371268" cy="523220"/>
          </a:xfrm>
          <a:prstGeom prst="rect">
            <a:avLst/>
          </a:prstGeom>
          <a:noFill/>
        </p:spPr>
        <p:txBody>
          <a:bodyPr wrap="square" rtlCol="0">
            <a:spAutoFit/>
          </a:bodyPr>
          <a:lstStyle/>
          <a:p>
            <a:pPr algn="ctr"/>
            <a:r>
              <a:rPr lang="en-IN" sz="2800" b="1" u="sng" dirty="0"/>
              <a:t>Fitting Machine Learning Models to Monthly Data</a:t>
            </a:r>
            <a:endParaRPr lang="en-IN" sz="2800" b="1" u="sng" dirty="0"/>
          </a:p>
        </p:txBody>
      </p:sp>
    </p:spTree>
    <p:extLst>
      <p:ext uri="{BB962C8B-B14F-4D97-AF65-F5344CB8AC3E}">
        <p14:creationId xmlns:p14="http://schemas.microsoft.com/office/powerpoint/2010/main" val="1297785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758"/>
            <a:ext cx="12192000" cy="6857999"/>
          </a:xfrm>
          <a:prstGeom prst="rect">
            <a:avLst/>
          </a:prstGeom>
        </p:spPr>
      </p:pic>
      <p:sp>
        <p:nvSpPr>
          <p:cNvPr id="3" name="Rectangle 2"/>
          <p:cNvSpPr/>
          <p:nvPr/>
        </p:nvSpPr>
        <p:spPr>
          <a:xfrm>
            <a:off x="1478506" y="1505003"/>
            <a:ext cx="8579893" cy="2246769"/>
          </a:xfrm>
          <a:prstGeom prst="rect">
            <a:avLst/>
          </a:prstGeom>
        </p:spPr>
        <p:txBody>
          <a:bodyPr wrap="square">
            <a:spAutoFit/>
          </a:bodyPr>
          <a:lstStyle/>
          <a:p>
            <a:pPr marL="342900" indent="-342900">
              <a:buFont typeface="Wingdings" panose="05000000000000000000" pitchFamily="2" charset="2"/>
              <a:buChar char="Ø"/>
            </a:pPr>
            <a:r>
              <a:rPr lang="en-IN" sz="2000" dirty="0"/>
              <a:t>Analysis of market dynamics to gain comprehensive insights of trends and seasonality involved in price or </a:t>
            </a:r>
            <a:r>
              <a:rPr lang="en-IN" sz="2000" dirty="0" smtClean="0"/>
              <a:t>demand can help to mitigate the potential risks associated with the market volatility.</a:t>
            </a:r>
          </a:p>
          <a:p>
            <a:endParaRPr lang="en-IN" sz="2000" dirty="0" smtClean="0">
              <a:solidFill>
                <a:srgbClr val="0D0D0D"/>
              </a:solidFill>
              <a:cs typeface="Segoe UI Light" panose="020B0502040204020203" pitchFamily="34" charset="0"/>
            </a:endParaRPr>
          </a:p>
          <a:p>
            <a:pPr marL="342900" indent="-342900">
              <a:buFont typeface="Wingdings" panose="05000000000000000000" pitchFamily="2" charset="2"/>
              <a:buChar char="Ø"/>
            </a:pPr>
            <a:r>
              <a:rPr lang="en-IN" sz="2000" dirty="0" smtClean="0">
                <a:solidFill>
                  <a:srgbClr val="0D0D0D"/>
                </a:solidFill>
                <a:cs typeface="Segoe UI Light" panose="020B0502040204020203" pitchFamily="34" charset="0"/>
              </a:rPr>
              <a:t>Accurate </a:t>
            </a:r>
            <a:r>
              <a:rPr lang="en-IN" sz="2000" dirty="0">
                <a:solidFill>
                  <a:srgbClr val="0D0D0D"/>
                </a:solidFill>
                <a:cs typeface="Segoe UI Light" panose="020B0502040204020203" pitchFamily="34" charset="0"/>
              </a:rPr>
              <a:t>forecasting enables proactive decision-making regarding procurement, production planning, and pricing strategies, leading to optimized resource allocation and cost savings.</a:t>
            </a:r>
            <a:endParaRPr lang="en-IN" sz="2000" dirty="0">
              <a:cs typeface="Segoe UI Light" panose="020B0502040204020203" pitchFamily="34" charset="0"/>
            </a:endParaRPr>
          </a:p>
        </p:txBody>
      </p:sp>
    </p:spTree>
    <p:extLst>
      <p:ext uri="{BB962C8B-B14F-4D97-AF65-F5344CB8AC3E}">
        <p14:creationId xmlns:p14="http://schemas.microsoft.com/office/powerpoint/2010/main" val="27482615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Rectangle 1"/>
          <p:cNvSpPr/>
          <p:nvPr/>
        </p:nvSpPr>
        <p:spPr>
          <a:xfrm>
            <a:off x="1030310" y="629511"/>
            <a:ext cx="8937938" cy="3785652"/>
          </a:xfrm>
          <a:prstGeom prst="rect">
            <a:avLst/>
          </a:prstGeom>
        </p:spPr>
        <p:txBody>
          <a:bodyPr wrap="square">
            <a:spAutoFit/>
          </a:bodyPr>
          <a:lstStyle/>
          <a:p>
            <a:pPr marL="342900" indent="-342900" algn="just">
              <a:buFont typeface="Wingdings" panose="05000000000000000000" pitchFamily="2" charset="2"/>
              <a:buChar char="Ø"/>
            </a:pPr>
            <a:r>
              <a:rPr lang="en-IN" sz="2000" b="1" dirty="0" smtClean="0">
                <a:solidFill>
                  <a:srgbClr val="0D0D0D"/>
                </a:solidFill>
              </a:rPr>
              <a:t>Random </a:t>
            </a:r>
            <a:r>
              <a:rPr lang="en-IN" sz="2000" b="1" dirty="0">
                <a:solidFill>
                  <a:srgbClr val="0D0D0D"/>
                </a:solidFill>
              </a:rPr>
              <a:t>Forest</a:t>
            </a:r>
            <a:r>
              <a:rPr lang="en-IN" sz="2000" dirty="0">
                <a:solidFill>
                  <a:srgbClr val="0D0D0D"/>
                </a:solidFill>
              </a:rPr>
              <a:t>: A versatile ensemble learning method that builds multiple decision trees and combines their predictions to improve accuracy and prevent overfitting</a:t>
            </a:r>
            <a:r>
              <a:rPr lang="en-IN" sz="2000" dirty="0" smtClean="0">
                <a:solidFill>
                  <a:srgbClr val="0D0D0D"/>
                </a:solidFill>
              </a:rPr>
              <a:t>.</a:t>
            </a:r>
          </a:p>
          <a:p>
            <a:pPr marL="342900" indent="-342900" algn="just">
              <a:buFont typeface="Wingdings" panose="05000000000000000000" pitchFamily="2" charset="2"/>
              <a:buChar char="Ø"/>
            </a:pPr>
            <a:endParaRPr lang="en-IN" sz="2000" b="1" dirty="0">
              <a:solidFill>
                <a:srgbClr val="0D0D0D"/>
              </a:solidFill>
            </a:endParaRPr>
          </a:p>
          <a:p>
            <a:pPr marL="342900" indent="-342900" algn="just">
              <a:buFont typeface="Wingdings" panose="05000000000000000000" pitchFamily="2" charset="2"/>
              <a:buChar char="Ø"/>
            </a:pPr>
            <a:r>
              <a:rPr lang="en-IN" sz="2000" b="1" dirty="0" err="1" smtClean="0">
                <a:solidFill>
                  <a:srgbClr val="0D0D0D"/>
                </a:solidFill>
              </a:rPr>
              <a:t>AdaBoost</a:t>
            </a:r>
            <a:r>
              <a:rPr lang="en-IN" sz="2000" dirty="0">
                <a:solidFill>
                  <a:srgbClr val="0D0D0D"/>
                </a:solidFill>
              </a:rPr>
              <a:t>: An ensemble learning technique that combines multiple weak learners (typically decision trees) to create a strong classifier. It assigns higher weights to misclassified data points to iteratively improve performance</a:t>
            </a:r>
            <a:r>
              <a:rPr lang="en-IN" sz="2000" dirty="0" smtClean="0">
                <a:solidFill>
                  <a:srgbClr val="0D0D0D"/>
                </a:solidFill>
              </a:rPr>
              <a:t>.</a:t>
            </a:r>
          </a:p>
          <a:p>
            <a:pPr marL="342900" indent="-342900" algn="just">
              <a:buFont typeface="Wingdings" panose="05000000000000000000" pitchFamily="2" charset="2"/>
              <a:buChar char="Ø"/>
            </a:pPr>
            <a:endParaRPr lang="en-IN" sz="2000" dirty="0" smtClean="0">
              <a:solidFill>
                <a:srgbClr val="0D0D0D"/>
              </a:solidFill>
            </a:endParaRPr>
          </a:p>
          <a:p>
            <a:pPr algn="just"/>
            <a:endParaRPr lang="en-IN" sz="2000" dirty="0">
              <a:solidFill>
                <a:srgbClr val="0D0D0D"/>
              </a:solidFill>
            </a:endParaRPr>
          </a:p>
          <a:p>
            <a:pPr marL="342900" indent="-342900" algn="just">
              <a:buFont typeface="Wingdings" panose="05000000000000000000" pitchFamily="2" charset="2"/>
              <a:buChar char="Ø"/>
            </a:pPr>
            <a:r>
              <a:rPr lang="en-IN" sz="2000" b="1" dirty="0" err="1">
                <a:solidFill>
                  <a:srgbClr val="0D0D0D"/>
                </a:solidFill>
              </a:rPr>
              <a:t>XGBoost</a:t>
            </a:r>
            <a:r>
              <a:rPr lang="en-IN" sz="2000" dirty="0">
                <a:solidFill>
                  <a:srgbClr val="0D0D0D"/>
                </a:solidFill>
              </a:rPr>
              <a:t>: An advanced implementation of gradient boosting that is known for its efficiency and performance. It builds an ensemble of weak learners sequentially, with each new learner correcting the errors made by the previous ones.</a:t>
            </a:r>
            <a:endParaRPr lang="en-IN" sz="2000" dirty="0">
              <a:solidFill>
                <a:srgbClr val="0D0D0D"/>
              </a:solidFill>
            </a:endParaRPr>
          </a:p>
        </p:txBody>
      </p:sp>
    </p:spTree>
    <p:extLst>
      <p:ext uri="{BB962C8B-B14F-4D97-AF65-F5344CB8AC3E}">
        <p14:creationId xmlns:p14="http://schemas.microsoft.com/office/powerpoint/2010/main" val="2756628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extBox 1"/>
          <p:cNvSpPr txBox="1"/>
          <p:nvPr/>
        </p:nvSpPr>
        <p:spPr>
          <a:xfrm>
            <a:off x="940158" y="334851"/>
            <a:ext cx="9002331" cy="523220"/>
          </a:xfrm>
          <a:prstGeom prst="rect">
            <a:avLst/>
          </a:prstGeom>
          <a:noFill/>
        </p:spPr>
        <p:txBody>
          <a:bodyPr wrap="square" rtlCol="0">
            <a:spAutoFit/>
          </a:bodyPr>
          <a:lstStyle/>
          <a:p>
            <a:pPr algn="ctr"/>
            <a:r>
              <a:rPr lang="en-IN" sz="2800" b="1" u="sng" dirty="0" smtClean="0"/>
              <a:t>Fitting Time Series Models to Daily Data </a:t>
            </a:r>
            <a:endParaRPr lang="en-IN" sz="2800" b="1" u="sng" dirty="0"/>
          </a:p>
        </p:txBody>
      </p:sp>
      <p:sp>
        <p:nvSpPr>
          <p:cNvPr id="3" name="Rectangle 2"/>
          <p:cNvSpPr/>
          <p:nvPr/>
        </p:nvSpPr>
        <p:spPr>
          <a:xfrm>
            <a:off x="837127" y="1315672"/>
            <a:ext cx="9633397" cy="5632311"/>
          </a:xfrm>
          <a:prstGeom prst="rect">
            <a:avLst/>
          </a:prstGeom>
        </p:spPr>
        <p:txBody>
          <a:bodyPr wrap="square">
            <a:spAutoFit/>
          </a:bodyPr>
          <a:lstStyle/>
          <a:p>
            <a:pPr marL="285750" indent="-285750" algn="just">
              <a:buFont typeface="Wingdings" panose="05000000000000000000" pitchFamily="2" charset="2"/>
              <a:buChar char="Ø"/>
            </a:pPr>
            <a:r>
              <a:rPr lang="en-IN" sz="2000" dirty="0" smtClean="0">
                <a:solidFill>
                  <a:srgbClr val="0D0D0D"/>
                </a:solidFill>
              </a:rPr>
              <a:t>In </a:t>
            </a:r>
            <a:r>
              <a:rPr lang="en-IN" sz="2000" dirty="0">
                <a:solidFill>
                  <a:srgbClr val="0D0D0D"/>
                </a:solidFill>
              </a:rPr>
              <a:t>addition to monthly data analysis, </a:t>
            </a:r>
            <a:r>
              <a:rPr lang="en-IN" sz="2000" dirty="0" smtClean="0">
                <a:solidFill>
                  <a:srgbClr val="0D0D0D"/>
                </a:solidFill>
              </a:rPr>
              <a:t>I </a:t>
            </a:r>
            <a:r>
              <a:rPr lang="en-IN" sz="2000" dirty="0">
                <a:solidFill>
                  <a:srgbClr val="0D0D0D"/>
                </a:solidFill>
              </a:rPr>
              <a:t>utilized daily data, which is well-suited for time series </a:t>
            </a:r>
            <a:r>
              <a:rPr lang="en-IN" sz="2000" dirty="0" smtClean="0">
                <a:solidFill>
                  <a:srgbClr val="0D0D0D"/>
                </a:solidFill>
              </a:rPr>
              <a:t>analysis. As the monthly data has less entries. </a:t>
            </a:r>
          </a:p>
          <a:p>
            <a:pPr marL="285750" indent="-285750" algn="just">
              <a:buFont typeface="Wingdings" panose="05000000000000000000" pitchFamily="2" charset="2"/>
              <a:buChar char="Ø"/>
            </a:pPr>
            <a:endParaRPr lang="en-IN" sz="2000" dirty="0">
              <a:solidFill>
                <a:srgbClr val="0D0D0D"/>
              </a:solidFill>
            </a:endParaRPr>
          </a:p>
          <a:p>
            <a:pPr marL="285750" indent="-285750" algn="just">
              <a:buFont typeface="Wingdings" panose="05000000000000000000" pitchFamily="2" charset="2"/>
              <a:buChar char="Ø"/>
            </a:pPr>
            <a:r>
              <a:rPr lang="en-IN" sz="2000" dirty="0"/>
              <a:t>ARIMA and VAR models were applied to the daily dataset</a:t>
            </a:r>
            <a:r>
              <a:rPr lang="en-IN" sz="2000" dirty="0" smtClean="0"/>
              <a:t>.</a:t>
            </a:r>
          </a:p>
          <a:p>
            <a:pPr marL="285750" indent="-285750" algn="just">
              <a:buFont typeface="Wingdings" panose="05000000000000000000" pitchFamily="2" charset="2"/>
              <a:buChar char="Ø"/>
            </a:pPr>
            <a:endParaRPr lang="en-IN" sz="2000" dirty="0">
              <a:solidFill>
                <a:srgbClr val="0D0D0D"/>
              </a:solidFill>
            </a:endParaRPr>
          </a:p>
          <a:p>
            <a:pPr marL="285750" indent="-285750" algn="just">
              <a:buFont typeface="Wingdings" panose="05000000000000000000" pitchFamily="2" charset="2"/>
              <a:buChar char="Ø"/>
            </a:pPr>
            <a:r>
              <a:rPr lang="en-IN" sz="2000" b="1" dirty="0"/>
              <a:t>ARIMA (</a:t>
            </a:r>
            <a:r>
              <a:rPr lang="en-IN" sz="2000" b="1" dirty="0" err="1"/>
              <a:t>AutoRegressive</a:t>
            </a:r>
            <a:r>
              <a:rPr lang="en-IN" sz="2000" b="1" dirty="0"/>
              <a:t> Integrated Moving Average)</a:t>
            </a:r>
            <a:r>
              <a:rPr lang="en-IN" sz="2000" dirty="0"/>
              <a:t>: A popular time series forecasting model that incorporates </a:t>
            </a:r>
            <a:r>
              <a:rPr lang="en-IN" sz="2000" dirty="0" err="1" smtClean="0"/>
              <a:t>autoregression</a:t>
            </a:r>
            <a:r>
              <a:rPr lang="en-IN" sz="2000" dirty="0" smtClean="0"/>
              <a:t>, </a:t>
            </a:r>
            <a:r>
              <a:rPr lang="en-IN" sz="2000" dirty="0"/>
              <a:t>differencing, and moving averages to capture temporal dependencies and trends in the data. It's particularly effective for stationary time series data</a:t>
            </a:r>
            <a:r>
              <a:rPr lang="en-IN" sz="2000" dirty="0" smtClean="0"/>
              <a:t>.</a:t>
            </a:r>
          </a:p>
          <a:p>
            <a:pPr marL="285750" indent="-285750" algn="just">
              <a:buFont typeface="Wingdings" panose="05000000000000000000" pitchFamily="2" charset="2"/>
              <a:buChar char="Ø"/>
            </a:pPr>
            <a:endParaRPr lang="en-IN" sz="2000" dirty="0">
              <a:solidFill>
                <a:srgbClr val="0D0D0D"/>
              </a:solidFill>
            </a:endParaRPr>
          </a:p>
          <a:p>
            <a:pPr marL="285750" indent="-285750" algn="just">
              <a:buFont typeface="Wingdings" panose="05000000000000000000" pitchFamily="2" charset="2"/>
              <a:buChar char="Ø"/>
            </a:pPr>
            <a:r>
              <a:rPr lang="en-IN" sz="2000" b="1" dirty="0"/>
              <a:t>VAR (Vector </a:t>
            </a:r>
            <a:r>
              <a:rPr lang="en-IN" sz="2000" b="1" dirty="0" err="1"/>
              <a:t>Autoregression</a:t>
            </a:r>
            <a:r>
              <a:rPr lang="en-IN" sz="2000" b="1" dirty="0"/>
              <a:t>)</a:t>
            </a:r>
            <a:r>
              <a:rPr lang="en-IN" sz="2000" dirty="0"/>
              <a:t>: Another time series model used for multivariate forecasting, where multiple time series variables are </a:t>
            </a:r>
            <a:r>
              <a:rPr lang="en-IN" sz="2000" dirty="0" smtClean="0"/>
              <a:t>modelled </a:t>
            </a:r>
            <a:r>
              <a:rPr lang="en-IN" sz="2000" dirty="0"/>
              <a:t>simultaneously. VAR captures dependencies between variables by representing each variable as a linear function of its lagged values as well as the lagged values of other variables in the system</a:t>
            </a:r>
            <a:r>
              <a:rPr lang="en-IN" sz="2000" dirty="0" smtClean="0"/>
              <a:t>.</a:t>
            </a:r>
          </a:p>
          <a:p>
            <a:pPr marL="285750" indent="-285750" algn="just">
              <a:buFont typeface="Wingdings" panose="05000000000000000000" pitchFamily="2" charset="2"/>
              <a:buChar char="Ø"/>
            </a:pPr>
            <a:endParaRPr lang="en-IN" sz="2000" dirty="0">
              <a:solidFill>
                <a:srgbClr val="0D0D0D"/>
              </a:solidFill>
            </a:endParaRPr>
          </a:p>
          <a:p>
            <a:pPr marL="285750" indent="-285750" algn="just">
              <a:buFont typeface="Wingdings" panose="05000000000000000000" pitchFamily="2" charset="2"/>
              <a:buChar char="Ø"/>
            </a:pPr>
            <a:r>
              <a:rPr lang="en-IN" sz="2000" dirty="0" smtClean="0">
                <a:solidFill>
                  <a:srgbClr val="0D0D0D"/>
                </a:solidFill>
              </a:rPr>
              <a:t>In VAR model, I used two features that are Sulphur Rate and Sulphuric Acid Rate. </a:t>
            </a:r>
          </a:p>
          <a:p>
            <a:pPr marL="285750" indent="-285750">
              <a:buFont typeface="Wingdings" panose="05000000000000000000" pitchFamily="2" charset="2"/>
              <a:buChar char="Ø"/>
            </a:pPr>
            <a:endParaRPr lang="en-IN" sz="2000" dirty="0">
              <a:solidFill>
                <a:srgbClr val="0D0D0D"/>
              </a:solidFill>
            </a:endParaRPr>
          </a:p>
          <a:p>
            <a:pPr marL="285750" indent="-285750">
              <a:buFont typeface="Wingdings" panose="05000000000000000000" pitchFamily="2" charset="2"/>
              <a:buChar char="Ø"/>
            </a:pPr>
            <a:endParaRPr lang="en-IN" sz="2000" dirty="0"/>
          </a:p>
        </p:txBody>
      </p:sp>
    </p:spTree>
    <p:extLst>
      <p:ext uri="{BB962C8B-B14F-4D97-AF65-F5344CB8AC3E}">
        <p14:creationId xmlns:p14="http://schemas.microsoft.com/office/powerpoint/2010/main" val="21588909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8" name="Picture 7">
            <a:extLst>
              <a:ext uri="{FF2B5EF4-FFF2-40B4-BE49-F238E27FC236}">
                <a16:creationId xmlns="" xmlns:a16="http://schemas.microsoft.com/office/drawing/2014/main" id="{D6DE0AE2-E7F2-433D-8E4A-FC2606CC4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83537" cy="6858000"/>
          </a:xfrm>
          <a:prstGeom prst="rect">
            <a:avLst/>
          </a:prstGeom>
        </p:spPr>
      </p:pic>
      <p:sp>
        <p:nvSpPr>
          <p:cNvPr id="2" name="Rectangle 1"/>
          <p:cNvSpPr/>
          <p:nvPr/>
        </p:nvSpPr>
        <p:spPr>
          <a:xfrm>
            <a:off x="3219719" y="3232598"/>
            <a:ext cx="5138670" cy="646331"/>
          </a:xfrm>
          <a:prstGeom prst="rect">
            <a:avLst/>
          </a:prstGeom>
        </p:spPr>
        <p:txBody>
          <a:bodyPr wrap="square">
            <a:spAutoFit/>
          </a:bodyPr>
          <a:lstStyle/>
          <a:p>
            <a:pPr algn="ctr"/>
            <a:r>
              <a:rPr lang="en-US" sz="3600" b="1" u="sng" dirty="0" smtClean="0">
                <a:solidFill>
                  <a:schemeClr val="tx1">
                    <a:lumMod val="85000"/>
                    <a:lumOff val="15000"/>
                  </a:schemeClr>
                </a:solidFill>
                <a:latin typeface="AvantGarde Bk BT" panose="020B0702020202020204" pitchFamily="34" charset="0"/>
              </a:rPr>
              <a:t>RESULTS</a:t>
            </a:r>
            <a:endParaRPr lang="en-US" sz="3600" b="1" u="sng" dirty="0">
              <a:solidFill>
                <a:schemeClr val="tx1">
                  <a:lumMod val="85000"/>
                  <a:lumOff val="15000"/>
                </a:schemeClr>
              </a:solidFill>
              <a:latin typeface="AvantGarde Bk BT" panose="020B0702020202020204" pitchFamily="34" charset="0"/>
            </a:endParaRPr>
          </a:p>
        </p:txBody>
      </p:sp>
    </p:spTree>
    <p:extLst>
      <p:ext uri="{BB962C8B-B14F-4D97-AF65-F5344CB8AC3E}">
        <p14:creationId xmlns:p14="http://schemas.microsoft.com/office/powerpoint/2010/main" val="34248173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Picture 1"/>
          <p:cNvPicPr>
            <a:picLocks noChangeAspect="1"/>
          </p:cNvPicPr>
          <p:nvPr/>
        </p:nvPicPr>
        <p:blipFill>
          <a:blip r:embed="rId3"/>
          <a:stretch>
            <a:fillRect/>
          </a:stretch>
        </p:blipFill>
        <p:spPr>
          <a:xfrm>
            <a:off x="6096000" y="1824085"/>
            <a:ext cx="5816958" cy="4808536"/>
          </a:xfrm>
          <a:prstGeom prst="rect">
            <a:avLst/>
          </a:prstGeom>
          <a:ln w="28575">
            <a:noFill/>
          </a:ln>
        </p:spPr>
      </p:pic>
      <p:pic>
        <p:nvPicPr>
          <p:cNvPr id="3" name="Picture 2"/>
          <p:cNvPicPr>
            <a:picLocks noChangeAspect="1"/>
          </p:cNvPicPr>
          <p:nvPr/>
        </p:nvPicPr>
        <p:blipFill>
          <a:blip r:embed="rId4"/>
          <a:stretch>
            <a:fillRect/>
          </a:stretch>
        </p:blipFill>
        <p:spPr>
          <a:xfrm>
            <a:off x="153339" y="1824085"/>
            <a:ext cx="5942661" cy="4808536"/>
          </a:xfrm>
          <a:prstGeom prst="rect">
            <a:avLst/>
          </a:prstGeom>
        </p:spPr>
      </p:pic>
      <p:sp>
        <p:nvSpPr>
          <p:cNvPr id="4" name="TextBox 3"/>
          <p:cNvSpPr txBox="1"/>
          <p:nvPr/>
        </p:nvSpPr>
        <p:spPr>
          <a:xfrm>
            <a:off x="1004553" y="358045"/>
            <a:ext cx="8886422" cy="954107"/>
          </a:xfrm>
          <a:prstGeom prst="rect">
            <a:avLst/>
          </a:prstGeom>
          <a:noFill/>
        </p:spPr>
        <p:txBody>
          <a:bodyPr wrap="square" rtlCol="0">
            <a:spAutoFit/>
          </a:bodyPr>
          <a:lstStyle/>
          <a:p>
            <a:pPr algn="ctr"/>
            <a:r>
              <a:rPr lang="en-IN" sz="2800" b="1" u="sng" dirty="0"/>
              <a:t>Comparing Actual and Predicted Values Across Various Machine Learning Models</a:t>
            </a:r>
            <a:endParaRPr lang="en-IN" sz="2800" b="1" u="sng" dirty="0"/>
          </a:p>
        </p:txBody>
      </p:sp>
    </p:spTree>
    <p:extLst>
      <p:ext uri="{BB962C8B-B14F-4D97-AF65-F5344CB8AC3E}">
        <p14:creationId xmlns:p14="http://schemas.microsoft.com/office/powerpoint/2010/main" val="22183439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3" name="Picture 2"/>
          <p:cNvPicPr>
            <a:picLocks noChangeAspect="1"/>
          </p:cNvPicPr>
          <p:nvPr/>
        </p:nvPicPr>
        <p:blipFill>
          <a:blip r:embed="rId3"/>
          <a:stretch>
            <a:fillRect/>
          </a:stretch>
        </p:blipFill>
        <p:spPr>
          <a:xfrm>
            <a:off x="6096000" y="1352284"/>
            <a:ext cx="5722513" cy="5383368"/>
          </a:xfrm>
          <a:prstGeom prst="rect">
            <a:avLst/>
          </a:prstGeom>
        </p:spPr>
      </p:pic>
      <p:pic>
        <p:nvPicPr>
          <p:cNvPr id="5" name="Picture 4"/>
          <p:cNvPicPr>
            <a:picLocks noChangeAspect="1"/>
          </p:cNvPicPr>
          <p:nvPr/>
        </p:nvPicPr>
        <p:blipFill>
          <a:blip r:embed="rId4"/>
          <a:stretch>
            <a:fillRect/>
          </a:stretch>
        </p:blipFill>
        <p:spPr>
          <a:xfrm>
            <a:off x="360609" y="1352283"/>
            <a:ext cx="5735392" cy="5383368"/>
          </a:xfrm>
          <a:prstGeom prst="rect">
            <a:avLst/>
          </a:prstGeom>
        </p:spPr>
      </p:pic>
    </p:spTree>
    <p:extLst>
      <p:ext uri="{BB962C8B-B14F-4D97-AF65-F5344CB8AC3E}">
        <p14:creationId xmlns:p14="http://schemas.microsoft.com/office/powerpoint/2010/main" val="8623089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Picture 1"/>
          <p:cNvPicPr>
            <a:picLocks noChangeAspect="1"/>
          </p:cNvPicPr>
          <p:nvPr/>
        </p:nvPicPr>
        <p:blipFill>
          <a:blip r:embed="rId3"/>
          <a:stretch>
            <a:fillRect/>
          </a:stretch>
        </p:blipFill>
        <p:spPr>
          <a:xfrm>
            <a:off x="721216" y="1390919"/>
            <a:ext cx="9569003" cy="2524258"/>
          </a:xfrm>
          <a:prstGeom prst="rect">
            <a:avLst/>
          </a:prstGeom>
          <a:ln w="28575">
            <a:solidFill>
              <a:schemeClr val="tx1"/>
            </a:solidFill>
          </a:ln>
        </p:spPr>
      </p:pic>
      <p:sp>
        <p:nvSpPr>
          <p:cNvPr id="3" name="TextBox 2"/>
          <p:cNvSpPr txBox="1"/>
          <p:nvPr/>
        </p:nvSpPr>
        <p:spPr>
          <a:xfrm>
            <a:off x="1300766" y="218406"/>
            <a:ext cx="8667482" cy="954107"/>
          </a:xfrm>
          <a:prstGeom prst="rect">
            <a:avLst/>
          </a:prstGeom>
          <a:noFill/>
        </p:spPr>
        <p:txBody>
          <a:bodyPr wrap="square" rtlCol="0">
            <a:spAutoFit/>
          </a:bodyPr>
          <a:lstStyle/>
          <a:p>
            <a:pPr algn="ctr"/>
            <a:r>
              <a:rPr lang="en-IN" sz="2800" b="1" u="sng" dirty="0" smtClean="0"/>
              <a:t>Training and Testing Accuracy of various Machine Learning Model </a:t>
            </a:r>
            <a:endParaRPr lang="en-IN" sz="2800" b="1" u="sng" dirty="0"/>
          </a:p>
        </p:txBody>
      </p:sp>
      <p:sp>
        <p:nvSpPr>
          <p:cNvPr id="4" name="Rectangle 3"/>
          <p:cNvSpPr/>
          <p:nvPr/>
        </p:nvSpPr>
        <p:spPr>
          <a:xfrm>
            <a:off x="721216" y="4352525"/>
            <a:ext cx="11333409" cy="1938992"/>
          </a:xfrm>
          <a:prstGeom prst="rect">
            <a:avLst/>
          </a:prstGeom>
        </p:spPr>
        <p:txBody>
          <a:bodyPr wrap="square">
            <a:spAutoFit/>
          </a:bodyPr>
          <a:lstStyle/>
          <a:p>
            <a:pPr marL="285750" indent="-285750" algn="just">
              <a:buFont typeface="Wingdings" panose="05000000000000000000" pitchFamily="2" charset="2"/>
              <a:buChar char="Ø"/>
            </a:pPr>
            <a:r>
              <a:rPr lang="en-IN" sz="2000" dirty="0">
                <a:solidFill>
                  <a:srgbClr val="0D0D0D"/>
                </a:solidFill>
              </a:rPr>
              <a:t>The training and testing accuracies are determined using the </a:t>
            </a:r>
            <a:r>
              <a:rPr lang="en-IN" sz="2000" u="sng" dirty="0">
                <a:solidFill>
                  <a:srgbClr val="0D0D0D"/>
                </a:solidFill>
              </a:rPr>
              <a:t>R2 metric</a:t>
            </a:r>
            <a:r>
              <a:rPr lang="en-IN" sz="2000" dirty="0">
                <a:solidFill>
                  <a:srgbClr val="0D0D0D"/>
                </a:solidFill>
              </a:rPr>
              <a:t>.</a:t>
            </a:r>
          </a:p>
          <a:p>
            <a:pPr marL="285750" indent="-285750" algn="just">
              <a:buFont typeface="Wingdings" panose="05000000000000000000" pitchFamily="2" charset="2"/>
              <a:buChar char="Ø"/>
            </a:pPr>
            <a:r>
              <a:rPr lang="en-IN" sz="2000" dirty="0">
                <a:solidFill>
                  <a:srgbClr val="0D0D0D"/>
                </a:solidFill>
              </a:rPr>
              <a:t>These accuracies aid in identifying the best-fit model for the data.</a:t>
            </a:r>
          </a:p>
          <a:p>
            <a:pPr marL="285750" indent="-285750" algn="just">
              <a:buFont typeface="Wingdings" panose="05000000000000000000" pitchFamily="2" charset="2"/>
              <a:buChar char="Ø"/>
            </a:pPr>
            <a:r>
              <a:rPr lang="en-IN" sz="2000" dirty="0">
                <a:solidFill>
                  <a:srgbClr val="0D0D0D"/>
                </a:solidFill>
              </a:rPr>
              <a:t>Upon analysis, it is observed that </a:t>
            </a:r>
            <a:r>
              <a:rPr lang="en-IN" sz="2000" u="sng" dirty="0">
                <a:solidFill>
                  <a:srgbClr val="0D0D0D"/>
                </a:solidFill>
              </a:rPr>
              <a:t>Random </a:t>
            </a:r>
            <a:r>
              <a:rPr lang="en-IN" sz="2000" u="sng" dirty="0" smtClean="0">
                <a:solidFill>
                  <a:srgbClr val="0D0D0D"/>
                </a:solidFill>
              </a:rPr>
              <a:t>Forest </a:t>
            </a:r>
            <a:r>
              <a:rPr lang="en-IN" sz="2000" u="sng" dirty="0">
                <a:solidFill>
                  <a:srgbClr val="0D0D0D"/>
                </a:solidFill>
              </a:rPr>
              <a:t>and </a:t>
            </a:r>
            <a:r>
              <a:rPr lang="en-IN" sz="2000" u="sng" dirty="0" err="1">
                <a:solidFill>
                  <a:srgbClr val="0D0D0D"/>
                </a:solidFill>
              </a:rPr>
              <a:t>XGBoost</a:t>
            </a:r>
            <a:r>
              <a:rPr lang="en-IN" sz="2000" u="sng" dirty="0">
                <a:solidFill>
                  <a:srgbClr val="0D0D0D"/>
                </a:solidFill>
              </a:rPr>
              <a:t> </a:t>
            </a:r>
            <a:r>
              <a:rPr lang="en-IN" sz="2000" dirty="0">
                <a:solidFill>
                  <a:srgbClr val="0D0D0D"/>
                </a:solidFill>
              </a:rPr>
              <a:t>exhibit the highest accuracies.</a:t>
            </a:r>
          </a:p>
          <a:p>
            <a:pPr marL="285750" indent="-285750" algn="just">
              <a:buFont typeface="Wingdings" panose="05000000000000000000" pitchFamily="2" charset="2"/>
              <a:buChar char="Ø"/>
            </a:pPr>
            <a:r>
              <a:rPr lang="en-IN" sz="2000" dirty="0">
                <a:solidFill>
                  <a:srgbClr val="0D0D0D"/>
                </a:solidFill>
              </a:rPr>
              <a:t>However, to select the optimal model, </a:t>
            </a:r>
            <a:r>
              <a:rPr lang="en-IN" sz="2000" dirty="0" smtClean="0">
                <a:solidFill>
                  <a:srgbClr val="0D0D0D"/>
                </a:solidFill>
              </a:rPr>
              <a:t>We look at how much the training and testing accuracies differ.</a:t>
            </a:r>
            <a:endParaRPr lang="en-IN" sz="2000" dirty="0">
              <a:solidFill>
                <a:srgbClr val="0D0D0D"/>
              </a:solidFill>
            </a:endParaRPr>
          </a:p>
          <a:p>
            <a:pPr marL="285750" indent="-285750" algn="just">
              <a:buFont typeface="Wingdings" panose="05000000000000000000" pitchFamily="2" charset="2"/>
              <a:buChar char="Ø"/>
            </a:pPr>
            <a:r>
              <a:rPr lang="en-IN" sz="2000" u="sng" dirty="0">
                <a:solidFill>
                  <a:srgbClr val="0D0D0D"/>
                </a:solidFill>
              </a:rPr>
              <a:t>Random Forest </a:t>
            </a:r>
            <a:r>
              <a:rPr lang="en-IN" sz="2000" dirty="0">
                <a:solidFill>
                  <a:srgbClr val="0D0D0D"/>
                </a:solidFill>
              </a:rPr>
              <a:t>emerges as the best-fitted model due to its minimal disparity between the training and testing accuracies.</a:t>
            </a:r>
            <a:endParaRPr lang="en-IN" sz="2000" b="0" i="0" dirty="0">
              <a:solidFill>
                <a:srgbClr val="0D0D0D"/>
              </a:solidFill>
              <a:effectLst/>
            </a:endParaRPr>
          </a:p>
        </p:txBody>
      </p:sp>
      <p:sp>
        <p:nvSpPr>
          <p:cNvPr id="10" name="Rectangle 5"/>
          <p:cNvSpPr>
            <a:spLocks noChangeArrowheads="1"/>
          </p:cNvSpPr>
          <p:nvPr/>
        </p:nvSpPr>
        <p:spPr bwMode="auto">
          <a:xfrm>
            <a:off x="0" y="-94565"/>
            <a:ext cx="3129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39449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Söhne"/>
              </a:rPr>
              <a:t/>
            </a:r>
            <a:br>
              <a:rPr kumimoji="0" lang="en-US" altLang="en-US" sz="1800" b="0" i="0" u="none" strike="noStrike" cap="none" normalizeH="0" baseline="0" smtClean="0">
                <a:ln>
                  <a:noFill/>
                </a:ln>
                <a:solidFill>
                  <a:srgbClr val="000000"/>
                </a:solidFill>
                <a:effectLst/>
                <a:latin typeface="Söhne"/>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45161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3" name="Picture 2"/>
          <p:cNvPicPr>
            <a:picLocks noChangeAspect="1"/>
          </p:cNvPicPr>
          <p:nvPr/>
        </p:nvPicPr>
        <p:blipFill>
          <a:blip r:embed="rId3"/>
          <a:stretch>
            <a:fillRect/>
          </a:stretch>
        </p:blipFill>
        <p:spPr>
          <a:xfrm>
            <a:off x="399243" y="1944716"/>
            <a:ext cx="9942491" cy="4650681"/>
          </a:xfrm>
          <a:prstGeom prst="rect">
            <a:avLst/>
          </a:prstGeom>
        </p:spPr>
      </p:pic>
      <p:sp>
        <p:nvSpPr>
          <p:cNvPr id="4" name="Rectangle 3"/>
          <p:cNvSpPr/>
          <p:nvPr/>
        </p:nvSpPr>
        <p:spPr>
          <a:xfrm>
            <a:off x="1226079" y="257372"/>
            <a:ext cx="8729290" cy="523220"/>
          </a:xfrm>
          <a:prstGeom prst="rect">
            <a:avLst/>
          </a:prstGeom>
        </p:spPr>
        <p:txBody>
          <a:bodyPr wrap="square">
            <a:spAutoFit/>
          </a:bodyPr>
          <a:lstStyle/>
          <a:p>
            <a:pPr algn="ctr"/>
            <a:r>
              <a:rPr lang="en-IN" sz="2800" b="1" u="sng" dirty="0"/>
              <a:t>Forecasting Using Time Series Models on Daily Data</a:t>
            </a:r>
            <a:endParaRPr lang="en-IN" sz="2800" b="1" u="sng" dirty="0"/>
          </a:p>
        </p:txBody>
      </p:sp>
      <p:sp>
        <p:nvSpPr>
          <p:cNvPr id="5" name="TextBox 4"/>
          <p:cNvSpPr txBox="1"/>
          <p:nvPr/>
        </p:nvSpPr>
        <p:spPr>
          <a:xfrm>
            <a:off x="1352281" y="1177988"/>
            <a:ext cx="5473521" cy="400110"/>
          </a:xfrm>
          <a:prstGeom prst="rect">
            <a:avLst/>
          </a:prstGeom>
          <a:noFill/>
        </p:spPr>
        <p:txBody>
          <a:bodyPr wrap="square" rtlCol="0">
            <a:spAutoFit/>
          </a:bodyPr>
          <a:lstStyle/>
          <a:p>
            <a:r>
              <a:rPr lang="en-IN" dirty="0" smtClean="0"/>
              <a:t> </a:t>
            </a:r>
            <a:r>
              <a:rPr lang="en-IN" sz="2000" u="sng" dirty="0" smtClean="0"/>
              <a:t>Actual values and Predicted values of Testing data</a:t>
            </a:r>
            <a:endParaRPr lang="en-IN" sz="2000" u="sng" dirty="0"/>
          </a:p>
        </p:txBody>
      </p:sp>
    </p:spTree>
    <p:extLst>
      <p:ext uri="{BB962C8B-B14F-4D97-AF65-F5344CB8AC3E}">
        <p14:creationId xmlns:p14="http://schemas.microsoft.com/office/powerpoint/2010/main" val="21781482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Picture 1"/>
          <p:cNvPicPr>
            <a:picLocks noChangeAspect="1"/>
          </p:cNvPicPr>
          <p:nvPr/>
        </p:nvPicPr>
        <p:blipFill>
          <a:blip r:embed="rId3"/>
          <a:stretch>
            <a:fillRect/>
          </a:stretch>
        </p:blipFill>
        <p:spPr>
          <a:xfrm>
            <a:off x="437881" y="1777284"/>
            <a:ext cx="10212947" cy="4984425"/>
          </a:xfrm>
          <a:prstGeom prst="rect">
            <a:avLst/>
          </a:prstGeom>
        </p:spPr>
      </p:pic>
      <p:sp>
        <p:nvSpPr>
          <p:cNvPr id="3" name="TextBox 2"/>
          <p:cNvSpPr txBox="1"/>
          <p:nvPr/>
        </p:nvSpPr>
        <p:spPr>
          <a:xfrm>
            <a:off x="1275007" y="703976"/>
            <a:ext cx="7701568" cy="400110"/>
          </a:xfrm>
          <a:prstGeom prst="rect">
            <a:avLst/>
          </a:prstGeom>
          <a:noFill/>
        </p:spPr>
        <p:txBody>
          <a:bodyPr wrap="square" rtlCol="0">
            <a:spAutoFit/>
          </a:bodyPr>
          <a:lstStyle/>
          <a:p>
            <a:r>
              <a:rPr lang="en-IN" sz="2000" u="sng" dirty="0" smtClean="0"/>
              <a:t>Next 20 Days Forecast</a:t>
            </a:r>
            <a:endParaRPr lang="en-IN" sz="2000" u="sng" dirty="0"/>
          </a:p>
        </p:txBody>
      </p:sp>
    </p:spTree>
    <p:extLst>
      <p:ext uri="{BB962C8B-B14F-4D97-AF65-F5344CB8AC3E}">
        <p14:creationId xmlns:p14="http://schemas.microsoft.com/office/powerpoint/2010/main" val="26405621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extBox 1"/>
          <p:cNvSpPr txBox="1"/>
          <p:nvPr/>
        </p:nvSpPr>
        <p:spPr>
          <a:xfrm>
            <a:off x="1313645" y="244701"/>
            <a:ext cx="8474298" cy="523220"/>
          </a:xfrm>
          <a:prstGeom prst="rect">
            <a:avLst/>
          </a:prstGeom>
          <a:noFill/>
        </p:spPr>
        <p:txBody>
          <a:bodyPr wrap="square" rtlCol="0">
            <a:spAutoFit/>
          </a:bodyPr>
          <a:lstStyle/>
          <a:p>
            <a:pPr algn="ctr"/>
            <a:r>
              <a:rPr lang="en-IN" sz="2800" b="1" u="sng" dirty="0" smtClean="0"/>
              <a:t>Accuracy of Time series Model (ARIMA) </a:t>
            </a:r>
            <a:endParaRPr lang="en-IN" sz="2800" b="1" u="sng" dirty="0"/>
          </a:p>
        </p:txBody>
      </p:sp>
      <p:pic>
        <p:nvPicPr>
          <p:cNvPr id="3" name="Picture 2"/>
          <p:cNvPicPr>
            <a:picLocks noChangeAspect="1"/>
          </p:cNvPicPr>
          <p:nvPr/>
        </p:nvPicPr>
        <p:blipFill>
          <a:blip r:embed="rId3"/>
          <a:stretch>
            <a:fillRect/>
          </a:stretch>
        </p:blipFill>
        <p:spPr>
          <a:xfrm>
            <a:off x="1313644" y="1268031"/>
            <a:ext cx="7534141" cy="1114559"/>
          </a:xfrm>
          <a:prstGeom prst="rect">
            <a:avLst/>
          </a:prstGeom>
          <a:ln w="28575">
            <a:solidFill>
              <a:schemeClr val="tx1"/>
            </a:solidFill>
          </a:ln>
        </p:spPr>
      </p:pic>
      <p:sp>
        <p:nvSpPr>
          <p:cNvPr id="5" name="Rectangle 4"/>
          <p:cNvSpPr/>
          <p:nvPr/>
        </p:nvSpPr>
        <p:spPr>
          <a:xfrm>
            <a:off x="1313644" y="2828836"/>
            <a:ext cx="8886424" cy="3477875"/>
          </a:xfrm>
          <a:prstGeom prst="rect">
            <a:avLst/>
          </a:prstGeom>
        </p:spPr>
        <p:txBody>
          <a:bodyPr wrap="square">
            <a:spAutoFit/>
          </a:bodyPr>
          <a:lstStyle/>
          <a:p>
            <a:pPr marL="285750" indent="-285750">
              <a:buFont typeface="Wingdings" panose="05000000000000000000" pitchFamily="2" charset="2"/>
              <a:buChar char="Ø"/>
            </a:pPr>
            <a:r>
              <a:rPr lang="en-IN" sz="2000" dirty="0" smtClean="0">
                <a:solidFill>
                  <a:srgbClr val="0D0D0D"/>
                </a:solidFill>
              </a:rPr>
              <a:t>The </a:t>
            </a:r>
            <a:r>
              <a:rPr lang="en-IN" sz="2000" dirty="0">
                <a:solidFill>
                  <a:srgbClr val="0D0D0D"/>
                </a:solidFill>
              </a:rPr>
              <a:t>RMSE (Root Mean Squared Error) is relatively low (in </a:t>
            </a:r>
            <a:r>
              <a:rPr lang="en-IN" sz="2000" dirty="0" smtClean="0">
                <a:solidFill>
                  <a:srgbClr val="0D0D0D"/>
                </a:solidFill>
              </a:rPr>
              <a:t>my </a:t>
            </a:r>
            <a:r>
              <a:rPr lang="en-IN" sz="2000" dirty="0">
                <a:solidFill>
                  <a:srgbClr val="0D0D0D"/>
                </a:solidFill>
              </a:rPr>
              <a:t>case, 5.6), indicating that the model's predictions are close to the actual values on </a:t>
            </a:r>
            <a:r>
              <a:rPr lang="en-IN" sz="2000" dirty="0" smtClean="0">
                <a:solidFill>
                  <a:srgbClr val="0D0D0D"/>
                </a:solidFill>
              </a:rPr>
              <a:t>average.</a:t>
            </a:r>
          </a:p>
          <a:p>
            <a:endParaRPr lang="en-IN" sz="2000" dirty="0">
              <a:solidFill>
                <a:srgbClr val="0D0D0D"/>
              </a:solidFill>
            </a:endParaRPr>
          </a:p>
          <a:p>
            <a:pPr marL="285750" indent="-285750">
              <a:buFont typeface="Wingdings" panose="05000000000000000000" pitchFamily="2" charset="2"/>
              <a:buChar char="Ø"/>
            </a:pPr>
            <a:r>
              <a:rPr lang="en-IN" sz="2000" dirty="0" smtClean="0">
                <a:solidFill>
                  <a:srgbClr val="0D0D0D"/>
                </a:solidFill>
              </a:rPr>
              <a:t>But the R-squared is negative which suggests that model is not much feasible , the following could be the reasons:</a:t>
            </a:r>
          </a:p>
          <a:p>
            <a:pPr marL="285750" indent="-285750">
              <a:buFont typeface="Wingdings" panose="05000000000000000000" pitchFamily="2" charset="2"/>
              <a:buChar char="Ø"/>
            </a:pPr>
            <a:endParaRPr lang="en-IN" sz="2000" dirty="0">
              <a:solidFill>
                <a:srgbClr val="0D0D0D"/>
              </a:solidFill>
            </a:endParaRPr>
          </a:p>
          <a:p>
            <a:pPr marL="285750" indent="-285750">
              <a:buFont typeface="Wingdings" panose="05000000000000000000" pitchFamily="2" charset="2"/>
              <a:buChar char="Ø"/>
            </a:pPr>
            <a:r>
              <a:rPr lang="en-IN" sz="2000" dirty="0"/>
              <a:t>One common reason for a negative R^2 score is overfitting, where the model captures noise in the data rather than the underlying </a:t>
            </a:r>
            <a:r>
              <a:rPr lang="en-IN" sz="2000" dirty="0" smtClean="0"/>
              <a:t>patterns</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ARIMA models may struggle to capture seasonal patterns in the data, especially if the seasonality is complex or irregular.</a:t>
            </a:r>
            <a:endParaRPr lang="en-IN" sz="2000" dirty="0"/>
          </a:p>
        </p:txBody>
      </p:sp>
    </p:spTree>
    <p:extLst>
      <p:ext uri="{BB962C8B-B14F-4D97-AF65-F5344CB8AC3E}">
        <p14:creationId xmlns:p14="http://schemas.microsoft.com/office/powerpoint/2010/main" val="25098403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6" y="1"/>
            <a:ext cx="12192000" cy="6857999"/>
          </a:xfrm>
          <a:prstGeom prst="rect">
            <a:avLst/>
          </a:prstGeom>
        </p:spPr>
      </p:pic>
      <p:sp>
        <p:nvSpPr>
          <p:cNvPr id="5" name="Rectangle 4"/>
          <p:cNvSpPr/>
          <p:nvPr/>
        </p:nvSpPr>
        <p:spPr>
          <a:xfrm>
            <a:off x="1313645" y="333709"/>
            <a:ext cx="8693240" cy="523220"/>
          </a:xfrm>
          <a:prstGeom prst="rect">
            <a:avLst/>
          </a:prstGeom>
        </p:spPr>
        <p:txBody>
          <a:bodyPr wrap="square">
            <a:spAutoFit/>
          </a:bodyPr>
          <a:lstStyle/>
          <a:p>
            <a:pPr algn="ctr"/>
            <a:r>
              <a:rPr lang="en-IN" sz="2800" b="1" u="sng" dirty="0"/>
              <a:t>Accuracy of Time series Model </a:t>
            </a:r>
            <a:r>
              <a:rPr lang="en-IN" sz="2800" b="1" u="sng" dirty="0" smtClean="0"/>
              <a:t>(VAR) </a:t>
            </a:r>
            <a:endParaRPr lang="en-IN" sz="2800" b="1" u="sng" dirty="0"/>
          </a:p>
        </p:txBody>
      </p:sp>
      <p:pic>
        <p:nvPicPr>
          <p:cNvPr id="6" name="Picture 5"/>
          <p:cNvPicPr>
            <a:picLocks noChangeAspect="1"/>
          </p:cNvPicPr>
          <p:nvPr/>
        </p:nvPicPr>
        <p:blipFill>
          <a:blip r:embed="rId3"/>
          <a:stretch>
            <a:fillRect/>
          </a:stretch>
        </p:blipFill>
        <p:spPr>
          <a:xfrm>
            <a:off x="1313645" y="1365161"/>
            <a:ext cx="8268237" cy="2063839"/>
          </a:xfrm>
          <a:prstGeom prst="rect">
            <a:avLst/>
          </a:prstGeom>
          <a:ln w="28575">
            <a:solidFill>
              <a:schemeClr val="tx1"/>
            </a:solidFill>
          </a:ln>
        </p:spPr>
      </p:pic>
      <p:sp>
        <p:nvSpPr>
          <p:cNvPr id="9" name="TextBox 8"/>
          <p:cNvSpPr txBox="1"/>
          <p:nvPr/>
        </p:nvSpPr>
        <p:spPr>
          <a:xfrm>
            <a:off x="1313645" y="4242946"/>
            <a:ext cx="9581882" cy="1261884"/>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Low AIC and BIC values suggest that the VAR model provides a good balance between model complexity and fit to the data</a:t>
            </a:r>
            <a:r>
              <a:rPr lang="en-IN" sz="2000" dirty="0" smtClean="0"/>
              <a:t>.</a:t>
            </a:r>
          </a:p>
          <a:p>
            <a:endParaRPr lang="en-IN" dirty="0"/>
          </a:p>
          <a:p>
            <a:endParaRPr lang="en-IN" dirty="0"/>
          </a:p>
        </p:txBody>
      </p:sp>
    </p:spTree>
    <p:extLst>
      <p:ext uri="{BB962C8B-B14F-4D97-AF65-F5344CB8AC3E}">
        <p14:creationId xmlns:p14="http://schemas.microsoft.com/office/powerpoint/2010/main" val="9782431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8" name="Picture 7">
            <a:extLst>
              <a:ext uri="{FF2B5EF4-FFF2-40B4-BE49-F238E27FC236}">
                <a16:creationId xmlns="" xmlns:a16="http://schemas.microsoft.com/office/drawing/2014/main" id="{D6DE0AE2-E7F2-433D-8E4A-FC2606CC4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83537" cy="6858000"/>
          </a:xfrm>
          <a:prstGeom prst="rect">
            <a:avLst/>
          </a:prstGeom>
        </p:spPr>
      </p:pic>
      <p:sp>
        <p:nvSpPr>
          <p:cNvPr id="4" name="TextBox 3">
            <a:extLst>
              <a:ext uri="{FF2B5EF4-FFF2-40B4-BE49-F238E27FC236}">
                <a16:creationId xmlns="" xmlns:a16="http://schemas.microsoft.com/office/drawing/2014/main" id="{F8B4AFC7-6B1C-4FAC-A2B5-E91908A5FB42}"/>
              </a:ext>
            </a:extLst>
          </p:cNvPr>
          <p:cNvSpPr txBox="1"/>
          <p:nvPr/>
        </p:nvSpPr>
        <p:spPr>
          <a:xfrm>
            <a:off x="3671248" y="3247502"/>
            <a:ext cx="4380552" cy="646331"/>
          </a:xfrm>
          <a:prstGeom prst="rect">
            <a:avLst/>
          </a:prstGeom>
          <a:noFill/>
        </p:spPr>
        <p:txBody>
          <a:bodyPr wrap="square" rtlCol="0">
            <a:spAutoFit/>
          </a:bodyPr>
          <a:lstStyle/>
          <a:p>
            <a:pPr algn="ctr"/>
            <a:r>
              <a:rPr lang="en-US" sz="3600" b="1" u="sng" dirty="0" smtClean="0">
                <a:solidFill>
                  <a:schemeClr val="tx1">
                    <a:lumMod val="85000"/>
                    <a:lumOff val="15000"/>
                  </a:schemeClr>
                </a:solidFill>
                <a:latin typeface="AvantGarde Bk BT" panose="020B0702020202020204" pitchFamily="34" charset="0"/>
              </a:rPr>
              <a:t>PROCEDURE</a:t>
            </a:r>
            <a:endParaRPr lang="en-US" sz="3600" b="1" u="sng" dirty="0">
              <a:solidFill>
                <a:schemeClr val="tx1">
                  <a:lumMod val="85000"/>
                  <a:lumOff val="15000"/>
                </a:schemeClr>
              </a:solidFill>
              <a:latin typeface="AvantGarde Bk BT" panose="020B0702020202020204" pitchFamily="34" charset="0"/>
            </a:endParaRPr>
          </a:p>
        </p:txBody>
      </p:sp>
    </p:spTree>
    <p:extLst>
      <p:ext uri="{BB962C8B-B14F-4D97-AF65-F5344CB8AC3E}">
        <p14:creationId xmlns:p14="http://schemas.microsoft.com/office/powerpoint/2010/main" val="12027144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8" name="Picture 7">
            <a:extLst>
              <a:ext uri="{FF2B5EF4-FFF2-40B4-BE49-F238E27FC236}">
                <a16:creationId xmlns="" xmlns:a16="http://schemas.microsoft.com/office/drawing/2014/main" id="{D6DE0AE2-E7F2-433D-8E4A-FC2606CC4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83537" cy="6858000"/>
          </a:xfrm>
          <a:prstGeom prst="rect">
            <a:avLst/>
          </a:prstGeom>
        </p:spPr>
      </p:pic>
      <p:sp>
        <p:nvSpPr>
          <p:cNvPr id="2" name="Rectangle 1"/>
          <p:cNvSpPr/>
          <p:nvPr/>
        </p:nvSpPr>
        <p:spPr>
          <a:xfrm>
            <a:off x="3219719" y="3232598"/>
            <a:ext cx="5138670" cy="646331"/>
          </a:xfrm>
          <a:prstGeom prst="rect">
            <a:avLst/>
          </a:prstGeom>
        </p:spPr>
        <p:txBody>
          <a:bodyPr wrap="square">
            <a:spAutoFit/>
          </a:bodyPr>
          <a:lstStyle/>
          <a:p>
            <a:pPr algn="ctr"/>
            <a:r>
              <a:rPr lang="en-US" sz="3600" b="1" u="sng" dirty="0" smtClean="0">
                <a:solidFill>
                  <a:schemeClr val="tx1">
                    <a:lumMod val="85000"/>
                    <a:lumOff val="15000"/>
                  </a:schemeClr>
                </a:solidFill>
                <a:latin typeface="AvantGarde Bk BT" panose="020B0702020202020204" pitchFamily="34" charset="0"/>
              </a:rPr>
              <a:t>CONCLUSION</a:t>
            </a:r>
            <a:endParaRPr lang="en-US" sz="3600" b="1" u="sng" dirty="0">
              <a:solidFill>
                <a:schemeClr val="tx1">
                  <a:lumMod val="85000"/>
                  <a:lumOff val="15000"/>
                </a:schemeClr>
              </a:solidFill>
              <a:latin typeface="AvantGarde Bk BT" panose="020B0702020202020204" pitchFamily="34" charset="0"/>
            </a:endParaRPr>
          </a:p>
        </p:txBody>
      </p:sp>
    </p:spTree>
    <p:extLst>
      <p:ext uri="{BB962C8B-B14F-4D97-AF65-F5344CB8AC3E}">
        <p14:creationId xmlns:p14="http://schemas.microsoft.com/office/powerpoint/2010/main" val="28806505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6" y="1"/>
            <a:ext cx="12192000" cy="6857999"/>
          </a:xfrm>
          <a:prstGeom prst="rect">
            <a:avLst/>
          </a:prstGeom>
        </p:spPr>
      </p:pic>
      <p:sp>
        <p:nvSpPr>
          <p:cNvPr id="5" name="Rectangle 4"/>
          <p:cNvSpPr/>
          <p:nvPr/>
        </p:nvSpPr>
        <p:spPr>
          <a:xfrm>
            <a:off x="1313645" y="333709"/>
            <a:ext cx="8693240" cy="523220"/>
          </a:xfrm>
          <a:prstGeom prst="rect">
            <a:avLst/>
          </a:prstGeom>
        </p:spPr>
        <p:txBody>
          <a:bodyPr wrap="square">
            <a:spAutoFit/>
          </a:bodyPr>
          <a:lstStyle/>
          <a:p>
            <a:pPr algn="ctr"/>
            <a:endParaRPr lang="en-IN" sz="2800" b="1" u="sng" dirty="0"/>
          </a:p>
        </p:txBody>
      </p:sp>
      <p:sp>
        <p:nvSpPr>
          <p:cNvPr id="9" name="TextBox 8"/>
          <p:cNvSpPr txBox="1"/>
          <p:nvPr/>
        </p:nvSpPr>
        <p:spPr>
          <a:xfrm>
            <a:off x="1313645" y="4242946"/>
            <a:ext cx="9581882" cy="646331"/>
          </a:xfrm>
          <a:prstGeom prst="rect">
            <a:avLst/>
          </a:prstGeom>
          <a:noFill/>
        </p:spPr>
        <p:txBody>
          <a:bodyPr wrap="square" rtlCol="0">
            <a:spAutoFit/>
          </a:bodyPr>
          <a:lstStyle/>
          <a:p>
            <a:endParaRPr lang="en-IN" dirty="0"/>
          </a:p>
          <a:p>
            <a:endParaRPr lang="en-IN" dirty="0"/>
          </a:p>
        </p:txBody>
      </p:sp>
      <p:sp>
        <p:nvSpPr>
          <p:cNvPr id="2" name="Rectangle 1"/>
          <p:cNvSpPr/>
          <p:nvPr/>
        </p:nvSpPr>
        <p:spPr>
          <a:xfrm>
            <a:off x="734096" y="1190637"/>
            <a:ext cx="10161431" cy="5601533"/>
          </a:xfrm>
          <a:prstGeom prst="rect">
            <a:avLst/>
          </a:prstGeom>
        </p:spPr>
        <p:txBody>
          <a:bodyPr wrap="square">
            <a:spAutoFit/>
          </a:bodyPr>
          <a:lstStyle/>
          <a:p>
            <a:pPr algn="just"/>
            <a:r>
              <a:rPr lang="en-IN" sz="2000" dirty="0">
                <a:solidFill>
                  <a:srgbClr val="0D0D0D"/>
                </a:solidFill>
              </a:rPr>
              <a:t>Based on the conclusions drawn from the exploratory data analysis (EDA) and model accuracy observations, the following conclusions can be summarized:</a:t>
            </a:r>
          </a:p>
          <a:p>
            <a:pPr marL="342900" indent="-342900" algn="just">
              <a:buFont typeface="Wingdings" panose="05000000000000000000" pitchFamily="2" charset="2"/>
              <a:buChar char="Ø"/>
            </a:pPr>
            <a:r>
              <a:rPr lang="en-IN" sz="2000" b="1" dirty="0">
                <a:solidFill>
                  <a:srgbClr val="0D0D0D"/>
                </a:solidFill>
              </a:rPr>
              <a:t>Dependency and Influence of Factors</a:t>
            </a:r>
            <a:r>
              <a:rPr lang="en-IN" sz="2000" dirty="0">
                <a:solidFill>
                  <a:srgbClr val="0D0D0D"/>
                </a:solidFill>
              </a:rPr>
              <a:t>:</a:t>
            </a:r>
          </a:p>
          <a:p>
            <a:pPr marL="742950" lvl="1" indent="-285750" algn="just">
              <a:buFont typeface="+mj-lt"/>
              <a:buAutoNum type="arabicPeriod"/>
            </a:pPr>
            <a:r>
              <a:rPr lang="en-IN" sz="2000" dirty="0">
                <a:solidFill>
                  <a:srgbClr val="0D0D0D"/>
                </a:solidFill>
              </a:rPr>
              <a:t>The analysis revealed that </a:t>
            </a:r>
            <a:r>
              <a:rPr lang="en-IN" sz="2000" dirty="0" smtClean="0">
                <a:solidFill>
                  <a:srgbClr val="0D0D0D"/>
                </a:solidFill>
              </a:rPr>
              <a:t>sulphur </a:t>
            </a:r>
            <a:r>
              <a:rPr lang="en-IN" sz="2000" dirty="0">
                <a:solidFill>
                  <a:srgbClr val="0D0D0D"/>
                </a:solidFill>
              </a:rPr>
              <a:t>price is largely dependent on crude oil price and inversely dependent on </a:t>
            </a:r>
            <a:r>
              <a:rPr lang="en-IN" sz="2000" dirty="0" smtClean="0">
                <a:solidFill>
                  <a:srgbClr val="0D0D0D"/>
                </a:solidFill>
              </a:rPr>
              <a:t>sulphur </a:t>
            </a:r>
            <a:r>
              <a:rPr lang="en-IN" sz="2000" dirty="0">
                <a:solidFill>
                  <a:srgbClr val="0D0D0D"/>
                </a:solidFill>
              </a:rPr>
              <a:t>import in the market. These relationships were confirmed through correlation matrices, indicating strong correlations between </a:t>
            </a:r>
            <a:r>
              <a:rPr lang="en-IN" sz="2000" dirty="0" smtClean="0">
                <a:solidFill>
                  <a:srgbClr val="0D0D0D"/>
                </a:solidFill>
              </a:rPr>
              <a:t>sulphur </a:t>
            </a:r>
            <a:r>
              <a:rPr lang="en-IN" sz="2000" dirty="0">
                <a:solidFill>
                  <a:srgbClr val="0D0D0D"/>
                </a:solidFill>
              </a:rPr>
              <a:t>price and crude oil price, as well as an inverse correlation between </a:t>
            </a:r>
            <a:r>
              <a:rPr lang="en-IN" sz="2000" dirty="0" smtClean="0">
                <a:solidFill>
                  <a:srgbClr val="0D0D0D"/>
                </a:solidFill>
              </a:rPr>
              <a:t>sulphur </a:t>
            </a:r>
            <a:r>
              <a:rPr lang="en-IN" sz="2000" dirty="0">
                <a:solidFill>
                  <a:srgbClr val="0D0D0D"/>
                </a:solidFill>
              </a:rPr>
              <a:t>price and </a:t>
            </a:r>
            <a:r>
              <a:rPr lang="en-IN" sz="2000" dirty="0" smtClean="0">
                <a:solidFill>
                  <a:srgbClr val="0D0D0D"/>
                </a:solidFill>
              </a:rPr>
              <a:t>sulphur </a:t>
            </a:r>
            <a:r>
              <a:rPr lang="en-IN" sz="2000" dirty="0">
                <a:solidFill>
                  <a:srgbClr val="0D0D0D"/>
                </a:solidFill>
              </a:rPr>
              <a:t>import.</a:t>
            </a:r>
          </a:p>
          <a:p>
            <a:pPr marL="742950" lvl="1" indent="-285750" algn="just">
              <a:buFont typeface="+mj-lt"/>
              <a:buAutoNum type="arabicPeriod"/>
            </a:pPr>
            <a:r>
              <a:rPr lang="en-IN" sz="2000" dirty="0">
                <a:solidFill>
                  <a:srgbClr val="0D0D0D"/>
                </a:solidFill>
              </a:rPr>
              <a:t>Additionally, a bidirectional influence was observed between </a:t>
            </a:r>
            <a:r>
              <a:rPr lang="en-IN" sz="2000" dirty="0" smtClean="0">
                <a:solidFill>
                  <a:srgbClr val="0D0D0D"/>
                </a:solidFill>
              </a:rPr>
              <a:t>sulphur </a:t>
            </a:r>
            <a:r>
              <a:rPr lang="en-IN" sz="2000" dirty="0">
                <a:solidFill>
                  <a:srgbClr val="0D0D0D"/>
                </a:solidFill>
              </a:rPr>
              <a:t>price and sulfuric acid price, suggesting that changes in one variable affect the other</a:t>
            </a:r>
            <a:r>
              <a:rPr lang="en-IN" sz="2000" dirty="0" smtClean="0">
                <a:solidFill>
                  <a:srgbClr val="0D0D0D"/>
                </a:solidFill>
              </a:rPr>
              <a:t>.</a:t>
            </a:r>
            <a:endParaRPr lang="en-IN" sz="2000" dirty="0">
              <a:solidFill>
                <a:srgbClr val="0D0D0D"/>
              </a:solidFill>
            </a:endParaRPr>
          </a:p>
          <a:p>
            <a:pPr marL="342900" indent="-342900" algn="just">
              <a:buFont typeface="Wingdings" panose="05000000000000000000" pitchFamily="2" charset="2"/>
              <a:buChar char="Ø"/>
            </a:pPr>
            <a:r>
              <a:rPr lang="en-IN" sz="2000" b="1" dirty="0">
                <a:solidFill>
                  <a:srgbClr val="0D0D0D"/>
                </a:solidFill>
              </a:rPr>
              <a:t>Model Performance</a:t>
            </a:r>
            <a:r>
              <a:rPr lang="en-IN" sz="2000" dirty="0">
                <a:solidFill>
                  <a:srgbClr val="0D0D0D"/>
                </a:solidFill>
              </a:rPr>
              <a:t>:</a:t>
            </a:r>
          </a:p>
          <a:p>
            <a:pPr marL="742950" lvl="1" indent="-285750" algn="just">
              <a:buFont typeface="+mj-lt"/>
              <a:buAutoNum type="arabicPeriod"/>
            </a:pPr>
            <a:r>
              <a:rPr lang="en-IN" sz="2000" dirty="0">
                <a:solidFill>
                  <a:srgbClr val="0D0D0D"/>
                </a:solidFill>
              </a:rPr>
              <a:t>The observed model accuracy suggests that Random Forest performs well on monthly </a:t>
            </a:r>
            <a:r>
              <a:rPr lang="en-IN" sz="2000" dirty="0" smtClean="0">
                <a:solidFill>
                  <a:srgbClr val="0D0D0D"/>
                </a:solidFill>
              </a:rPr>
              <a:t>sulphur </a:t>
            </a:r>
            <a:r>
              <a:rPr lang="en-IN" sz="2000" dirty="0">
                <a:solidFill>
                  <a:srgbClr val="0D0D0D"/>
                </a:solidFill>
              </a:rPr>
              <a:t>price data. This indicates that machine learning algorithms, such as Random Forest, can effectively capture the complex relationships present in the data.</a:t>
            </a:r>
          </a:p>
          <a:p>
            <a:pPr marL="742950" lvl="1" indent="-285750" algn="just">
              <a:buFont typeface="+mj-lt"/>
              <a:buAutoNum type="arabicPeriod"/>
            </a:pPr>
            <a:r>
              <a:rPr lang="en-IN" sz="2000" dirty="0">
                <a:solidFill>
                  <a:srgbClr val="0D0D0D"/>
                </a:solidFill>
              </a:rPr>
              <a:t>However, it was noted that time series models may require regularization techniques to improve accuracy. Regularization methods, such as Ridge regression or Lasso regression, can help mitigate overfitting and enhance the performance of time series models.</a:t>
            </a:r>
          </a:p>
          <a:p>
            <a:endParaRPr lang="en-IN" b="0" i="0" dirty="0">
              <a:solidFill>
                <a:srgbClr val="0D0D0D"/>
              </a:solidFill>
              <a:effectLst/>
              <a:latin typeface="Söhne"/>
            </a:endParaRPr>
          </a:p>
        </p:txBody>
      </p:sp>
    </p:spTree>
    <p:extLst>
      <p:ext uri="{BB962C8B-B14F-4D97-AF65-F5344CB8AC3E}">
        <p14:creationId xmlns:p14="http://schemas.microsoft.com/office/powerpoint/2010/main" val="23783247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6" y="1"/>
            <a:ext cx="12192000" cy="6857999"/>
          </a:xfrm>
          <a:prstGeom prst="rect">
            <a:avLst/>
          </a:prstGeom>
        </p:spPr>
      </p:pic>
      <p:sp>
        <p:nvSpPr>
          <p:cNvPr id="5" name="Rectangle 4"/>
          <p:cNvSpPr/>
          <p:nvPr/>
        </p:nvSpPr>
        <p:spPr>
          <a:xfrm>
            <a:off x="1313645" y="333709"/>
            <a:ext cx="8693240" cy="523220"/>
          </a:xfrm>
          <a:prstGeom prst="rect">
            <a:avLst/>
          </a:prstGeom>
        </p:spPr>
        <p:txBody>
          <a:bodyPr wrap="square">
            <a:spAutoFit/>
          </a:bodyPr>
          <a:lstStyle/>
          <a:p>
            <a:pPr algn="ctr"/>
            <a:endParaRPr lang="en-IN" sz="2800" b="1" u="sng" dirty="0"/>
          </a:p>
        </p:txBody>
      </p:sp>
      <p:sp>
        <p:nvSpPr>
          <p:cNvPr id="9" name="TextBox 8"/>
          <p:cNvSpPr txBox="1"/>
          <p:nvPr/>
        </p:nvSpPr>
        <p:spPr>
          <a:xfrm>
            <a:off x="1313645" y="4242946"/>
            <a:ext cx="9581882" cy="646331"/>
          </a:xfrm>
          <a:prstGeom prst="rect">
            <a:avLst/>
          </a:prstGeom>
          <a:noFill/>
        </p:spPr>
        <p:txBody>
          <a:bodyPr wrap="square" rtlCol="0">
            <a:spAutoFit/>
          </a:bodyPr>
          <a:lstStyle/>
          <a:p>
            <a:endParaRPr lang="en-IN" dirty="0"/>
          </a:p>
          <a:p>
            <a:endParaRPr lang="en-IN" dirty="0"/>
          </a:p>
        </p:txBody>
      </p:sp>
      <p:sp>
        <p:nvSpPr>
          <p:cNvPr id="2" name="Rectangle 1"/>
          <p:cNvSpPr/>
          <p:nvPr/>
        </p:nvSpPr>
        <p:spPr>
          <a:xfrm>
            <a:off x="734096" y="1190637"/>
            <a:ext cx="10161431" cy="3447098"/>
          </a:xfrm>
          <a:prstGeom prst="rect">
            <a:avLst/>
          </a:prstGeom>
        </p:spPr>
        <p:txBody>
          <a:bodyPr wrap="square">
            <a:spAutoFit/>
          </a:bodyPr>
          <a:lstStyle/>
          <a:p>
            <a:pPr marL="342900" indent="-342900" algn="just">
              <a:buFont typeface="Wingdings" panose="05000000000000000000" pitchFamily="2" charset="2"/>
              <a:buChar char="Ø"/>
            </a:pPr>
            <a:r>
              <a:rPr lang="en-IN" sz="2000" b="1" dirty="0" smtClean="0">
                <a:solidFill>
                  <a:srgbClr val="0D0D0D"/>
                </a:solidFill>
              </a:rPr>
              <a:t>Recommendations </a:t>
            </a:r>
            <a:r>
              <a:rPr lang="en-IN" sz="2000" b="1" dirty="0">
                <a:solidFill>
                  <a:srgbClr val="0D0D0D"/>
                </a:solidFill>
              </a:rPr>
              <a:t>for Improvement</a:t>
            </a:r>
            <a:r>
              <a:rPr lang="en-IN" sz="2000" dirty="0">
                <a:solidFill>
                  <a:srgbClr val="0D0D0D"/>
                </a:solidFill>
              </a:rPr>
              <a:t>:</a:t>
            </a:r>
          </a:p>
          <a:p>
            <a:pPr marL="742950" lvl="1" indent="-285750" algn="just">
              <a:buFont typeface="+mj-lt"/>
              <a:buAutoNum type="arabicPeriod"/>
            </a:pPr>
            <a:r>
              <a:rPr lang="en-IN" sz="2000" dirty="0">
                <a:solidFill>
                  <a:srgbClr val="0D0D0D"/>
                </a:solidFill>
              </a:rPr>
              <a:t>To further improve the accuracy of </a:t>
            </a:r>
            <a:r>
              <a:rPr lang="en-IN" sz="2000" dirty="0" smtClean="0">
                <a:solidFill>
                  <a:srgbClr val="0D0D0D"/>
                </a:solidFill>
              </a:rPr>
              <a:t>sulphur </a:t>
            </a:r>
            <a:r>
              <a:rPr lang="en-IN" sz="2000" dirty="0">
                <a:solidFill>
                  <a:srgbClr val="0D0D0D"/>
                </a:solidFill>
              </a:rPr>
              <a:t>price prediction models, increasing the amount of available data and incorporating additional relevant features, such as demand for </a:t>
            </a:r>
            <a:r>
              <a:rPr lang="en-IN" sz="2000" dirty="0" smtClean="0">
                <a:solidFill>
                  <a:srgbClr val="0D0D0D"/>
                </a:solidFill>
              </a:rPr>
              <a:t>sulphur </a:t>
            </a:r>
            <a:r>
              <a:rPr lang="en-IN" sz="2000" dirty="0">
                <a:solidFill>
                  <a:srgbClr val="0D0D0D"/>
                </a:solidFill>
              </a:rPr>
              <a:t>in different sectors, is recommended. This would provide a more comprehensive understanding of the factors influencing </a:t>
            </a:r>
            <a:r>
              <a:rPr lang="en-IN" sz="2000" dirty="0" smtClean="0">
                <a:solidFill>
                  <a:srgbClr val="0D0D0D"/>
                </a:solidFill>
              </a:rPr>
              <a:t>sulphur </a:t>
            </a:r>
            <a:r>
              <a:rPr lang="en-IN" sz="2000" dirty="0">
                <a:solidFill>
                  <a:srgbClr val="0D0D0D"/>
                </a:solidFill>
              </a:rPr>
              <a:t>prices and enable more accurate predictions.</a:t>
            </a:r>
          </a:p>
          <a:p>
            <a:pPr marL="742950" lvl="1" indent="-285750" algn="just">
              <a:buFont typeface="+mj-lt"/>
              <a:buAutoNum type="arabicPeriod"/>
            </a:pPr>
            <a:r>
              <a:rPr lang="en-IN" sz="2000" dirty="0">
                <a:solidFill>
                  <a:srgbClr val="0D0D0D"/>
                </a:solidFill>
              </a:rPr>
              <a:t>By including additional features related to </a:t>
            </a:r>
            <a:r>
              <a:rPr lang="en-IN" sz="2000" dirty="0" smtClean="0">
                <a:solidFill>
                  <a:srgbClr val="0D0D0D"/>
                </a:solidFill>
              </a:rPr>
              <a:t>sulphur </a:t>
            </a:r>
            <a:r>
              <a:rPr lang="en-IN" sz="2000" dirty="0">
                <a:solidFill>
                  <a:srgbClr val="0D0D0D"/>
                </a:solidFill>
              </a:rPr>
              <a:t>demand in various industries, the models can better capture the underlying dynamics of </a:t>
            </a:r>
            <a:r>
              <a:rPr lang="en-IN" sz="2000" dirty="0" smtClean="0">
                <a:solidFill>
                  <a:srgbClr val="0D0D0D"/>
                </a:solidFill>
              </a:rPr>
              <a:t>sulphur </a:t>
            </a:r>
            <a:r>
              <a:rPr lang="en-IN" sz="2000" dirty="0">
                <a:solidFill>
                  <a:srgbClr val="0D0D0D"/>
                </a:solidFill>
              </a:rPr>
              <a:t>price fluctuations and provide more accurate forecasts </a:t>
            </a:r>
            <a:r>
              <a:rPr lang="en-IN" sz="2000" dirty="0" smtClean="0">
                <a:solidFill>
                  <a:srgbClr val="0D0D0D"/>
                </a:solidFill>
              </a:rPr>
              <a:t>.</a:t>
            </a:r>
            <a:endParaRPr lang="en-IN" sz="2000" dirty="0">
              <a:solidFill>
                <a:srgbClr val="0D0D0D"/>
              </a:solidFill>
            </a:endParaRPr>
          </a:p>
          <a:p>
            <a:pPr algn="just"/>
            <a:r>
              <a:rPr lang="en-IN" sz="2000" dirty="0" smtClean="0">
                <a:solidFill>
                  <a:srgbClr val="0D0D0D"/>
                </a:solidFill>
              </a:rPr>
              <a:t>.</a:t>
            </a:r>
            <a:endParaRPr lang="en-IN" sz="2000" dirty="0">
              <a:solidFill>
                <a:srgbClr val="0D0D0D"/>
              </a:solidFill>
            </a:endParaRPr>
          </a:p>
          <a:p>
            <a:endParaRPr lang="en-IN" b="0" i="0" dirty="0">
              <a:solidFill>
                <a:srgbClr val="0D0D0D"/>
              </a:solidFill>
              <a:effectLst/>
              <a:latin typeface="Söhne"/>
            </a:endParaRPr>
          </a:p>
        </p:txBody>
      </p:sp>
    </p:spTree>
    <p:extLst>
      <p:ext uri="{BB962C8B-B14F-4D97-AF65-F5344CB8AC3E}">
        <p14:creationId xmlns:p14="http://schemas.microsoft.com/office/powerpoint/2010/main" val="40561182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3A50529-82D9-405A-A74D-D92B79152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 xmlns:a16="http://schemas.microsoft.com/office/drawing/2014/main" id="{402420A7-40B0-401A-8BF8-D6B9F2970C84}"/>
              </a:ext>
            </a:extLst>
          </p:cNvPr>
          <p:cNvSpPr txBox="1"/>
          <p:nvPr/>
        </p:nvSpPr>
        <p:spPr>
          <a:xfrm>
            <a:off x="3043238" y="2967335"/>
            <a:ext cx="4200525" cy="923330"/>
          </a:xfrm>
          <a:prstGeom prst="rect">
            <a:avLst/>
          </a:prstGeom>
          <a:noFill/>
        </p:spPr>
        <p:txBody>
          <a:bodyPr wrap="square" rtlCol="0">
            <a:spAutoFit/>
          </a:bodyPr>
          <a:lstStyle/>
          <a:p>
            <a:r>
              <a:rPr lang="en-US" sz="5400" dirty="0">
                <a:latin typeface="AvantGarde Bk BT" panose="020B0702020202020204" pitchFamily="34" charset="0"/>
              </a:rPr>
              <a:t>THANK YOU</a:t>
            </a:r>
          </a:p>
        </p:txBody>
      </p:sp>
    </p:spTree>
    <p:extLst>
      <p:ext uri="{BB962C8B-B14F-4D97-AF65-F5344CB8AC3E}">
        <p14:creationId xmlns:p14="http://schemas.microsoft.com/office/powerpoint/2010/main" val="1573877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Rectangle 1"/>
          <p:cNvSpPr/>
          <p:nvPr/>
        </p:nvSpPr>
        <p:spPr>
          <a:xfrm>
            <a:off x="1211769" y="1308303"/>
            <a:ext cx="8112536" cy="4708981"/>
          </a:xfrm>
          <a:prstGeom prst="rect">
            <a:avLst/>
          </a:prstGeom>
        </p:spPr>
        <p:txBody>
          <a:bodyPr wrap="square">
            <a:spAutoFit/>
          </a:bodyPr>
          <a:lstStyle/>
          <a:p>
            <a:pPr algn="just">
              <a:buFont typeface="+mj-lt"/>
              <a:buAutoNum type="arabicPeriod"/>
            </a:pPr>
            <a:r>
              <a:rPr lang="en-IN" sz="2000" b="1" dirty="0">
                <a:solidFill>
                  <a:srgbClr val="0D0D0D"/>
                </a:solidFill>
              </a:rPr>
              <a:t>Data Collection</a:t>
            </a:r>
            <a:r>
              <a:rPr lang="en-IN" sz="2000" dirty="0">
                <a:solidFill>
                  <a:srgbClr val="0D0D0D"/>
                </a:solidFill>
              </a:rPr>
              <a:t>:</a:t>
            </a:r>
          </a:p>
          <a:p>
            <a:pPr marL="742950" lvl="1" indent="-285750" algn="just">
              <a:buFont typeface="Wingdings" panose="05000000000000000000" pitchFamily="2" charset="2"/>
              <a:buChar char="Ø"/>
            </a:pPr>
            <a:r>
              <a:rPr lang="en-IN" sz="2000" dirty="0">
                <a:solidFill>
                  <a:srgbClr val="0D0D0D"/>
                </a:solidFill>
              </a:rPr>
              <a:t>Gather historical data on sulphur prices </a:t>
            </a:r>
            <a:r>
              <a:rPr lang="en-IN" sz="2000" dirty="0" smtClean="0">
                <a:solidFill>
                  <a:srgbClr val="0D0D0D"/>
                </a:solidFill>
              </a:rPr>
              <a:t>from industry.</a:t>
            </a:r>
            <a:endParaRPr lang="en-IN" sz="2000" dirty="0">
              <a:solidFill>
                <a:srgbClr val="0D0D0D"/>
              </a:solidFill>
            </a:endParaRPr>
          </a:p>
          <a:p>
            <a:pPr marL="742950" lvl="1" indent="-285750" algn="just">
              <a:buFont typeface="Wingdings" panose="05000000000000000000" pitchFamily="2" charset="2"/>
              <a:buChar char="Ø"/>
            </a:pPr>
            <a:r>
              <a:rPr lang="en-IN" sz="2000" dirty="0">
                <a:solidFill>
                  <a:srgbClr val="0D0D0D"/>
                </a:solidFill>
              </a:rPr>
              <a:t>Collect supplementary data that may impact sulphur prices, such as production volumes, demand trends, economic indicators, and geopolitical events.</a:t>
            </a:r>
          </a:p>
          <a:p>
            <a:pPr algn="just">
              <a:buFont typeface="+mj-lt"/>
              <a:buAutoNum type="arabicPeriod"/>
            </a:pPr>
            <a:r>
              <a:rPr lang="en-IN" sz="2000" b="1" dirty="0">
                <a:solidFill>
                  <a:srgbClr val="0D0D0D"/>
                </a:solidFill>
              </a:rPr>
              <a:t>Data </a:t>
            </a:r>
            <a:r>
              <a:rPr lang="en-IN" sz="2000" b="1" dirty="0" smtClean="0">
                <a:solidFill>
                  <a:srgbClr val="0D0D0D"/>
                </a:solidFill>
              </a:rPr>
              <a:t>Pre-processing</a:t>
            </a:r>
            <a:r>
              <a:rPr lang="en-IN" sz="2000" dirty="0" smtClean="0">
                <a:solidFill>
                  <a:srgbClr val="0D0D0D"/>
                </a:solidFill>
              </a:rPr>
              <a:t>:</a:t>
            </a:r>
            <a:endParaRPr lang="en-IN" sz="2000" dirty="0">
              <a:solidFill>
                <a:srgbClr val="0D0D0D"/>
              </a:solidFill>
            </a:endParaRPr>
          </a:p>
          <a:p>
            <a:pPr marL="742950" lvl="1" indent="-285750" algn="just">
              <a:buFont typeface="Wingdings" panose="05000000000000000000" pitchFamily="2" charset="2"/>
              <a:buChar char="Ø"/>
            </a:pPr>
            <a:r>
              <a:rPr lang="en-IN" sz="2000" dirty="0">
                <a:solidFill>
                  <a:srgbClr val="0D0D0D"/>
                </a:solidFill>
              </a:rPr>
              <a:t>Cleanse the data to remove outliers, missing values, and inconsistencies.</a:t>
            </a:r>
          </a:p>
          <a:p>
            <a:pPr marL="742950" lvl="1" indent="-285750" algn="just">
              <a:buFont typeface="Wingdings" panose="05000000000000000000" pitchFamily="2" charset="2"/>
              <a:buChar char="Ø"/>
            </a:pPr>
            <a:r>
              <a:rPr lang="en-IN" sz="2000" dirty="0">
                <a:solidFill>
                  <a:srgbClr val="0D0D0D"/>
                </a:solidFill>
              </a:rPr>
              <a:t>Perform exploratory data analysis (EDA) to identify patterns, correlations, and trends in the data.</a:t>
            </a:r>
          </a:p>
          <a:p>
            <a:pPr algn="just"/>
            <a:r>
              <a:rPr lang="en-IN" sz="2000" b="1" dirty="0" smtClean="0">
                <a:solidFill>
                  <a:srgbClr val="0D0D0D"/>
                </a:solidFill>
              </a:rPr>
              <a:t>3.Model </a:t>
            </a:r>
            <a:r>
              <a:rPr lang="en-IN" sz="2000" b="1" dirty="0">
                <a:solidFill>
                  <a:srgbClr val="0D0D0D"/>
                </a:solidFill>
              </a:rPr>
              <a:t>Selection</a:t>
            </a:r>
            <a:r>
              <a:rPr lang="en-IN" sz="2000" dirty="0">
                <a:solidFill>
                  <a:srgbClr val="0D0D0D"/>
                </a:solidFill>
              </a:rPr>
              <a:t>:</a:t>
            </a:r>
          </a:p>
          <a:p>
            <a:pPr marL="742950" lvl="1" indent="-285750" algn="just">
              <a:buFont typeface="Wingdings" panose="05000000000000000000" pitchFamily="2" charset="2"/>
              <a:buChar char="Ø"/>
            </a:pPr>
            <a:r>
              <a:rPr lang="en-IN" sz="2000" dirty="0">
                <a:solidFill>
                  <a:srgbClr val="0D0D0D"/>
                </a:solidFill>
              </a:rPr>
              <a:t>Choose appropriate machine learning or statistical models for sulphur price prediction, considering factors such as data characteristics, prediction horizon, and interpretability</a:t>
            </a:r>
            <a:r>
              <a:rPr lang="en-IN" sz="2000" dirty="0" smtClean="0">
                <a:solidFill>
                  <a:srgbClr val="0D0D0D"/>
                </a:solidFill>
              </a:rPr>
              <a:t>.</a:t>
            </a:r>
            <a:endParaRPr lang="en-IN" sz="2000" dirty="0">
              <a:solidFill>
                <a:srgbClr val="0D0D0D"/>
              </a:solidFill>
            </a:endParaRPr>
          </a:p>
          <a:p>
            <a:pPr algn="just"/>
            <a:endParaRPr lang="en-IN" sz="2000" dirty="0">
              <a:solidFill>
                <a:srgbClr val="0D0D0D"/>
              </a:solidFill>
            </a:endParaRPr>
          </a:p>
        </p:txBody>
      </p:sp>
    </p:spTree>
    <p:extLst>
      <p:ext uri="{BB962C8B-B14F-4D97-AF65-F5344CB8AC3E}">
        <p14:creationId xmlns:p14="http://schemas.microsoft.com/office/powerpoint/2010/main" val="3267266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Rectangle 2"/>
          <p:cNvSpPr/>
          <p:nvPr/>
        </p:nvSpPr>
        <p:spPr>
          <a:xfrm>
            <a:off x="1296472" y="1429562"/>
            <a:ext cx="8839199" cy="2246769"/>
          </a:xfrm>
          <a:prstGeom prst="rect">
            <a:avLst/>
          </a:prstGeom>
        </p:spPr>
        <p:txBody>
          <a:bodyPr wrap="square">
            <a:spAutoFit/>
          </a:bodyPr>
          <a:lstStyle/>
          <a:p>
            <a:r>
              <a:rPr lang="en-IN" sz="2000" b="1" dirty="0">
                <a:solidFill>
                  <a:srgbClr val="0D0D0D"/>
                </a:solidFill>
              </a:rPr>
              <a:t>4.Model Training</a:t>
            </a:r>
            <a:r>
              <a:rPr lang="en-IN" sz="2000" dirty="0">
                <a:solidFill>
                  <a:srgbClr val="0D0D0D"/>
                </a:solidFill>
              </a:rPr>
              <a:t> </a:t>
            </a:r>
          </a:p>
          <a:p>
            <a:pPr marL="742950" lvl="1" indent="-285750">
              <a:buFont typeface="Wingdings" panose="05000000000000000000" pitchFamily="2" charset="2"/>
              <a:buChar char="Ø"/>
            </a:pPr>
            <a:r>
              <a:rPr lang="en-IN" sz="2000" dirty="0">
                <a:solidFill>
                  <a:srgbClr val="0D0D0D"/>
                </a:solidFill>
              </a:rPr>
              <a:t>Split the data into training, validation, and test sets.</a:t>
            </a:r>
          </a:p>
          <a:p>
            <a:pPr marL="742950" lvl="1" indent="-285750">
              <a:buFont typeface="Wingdings" panose="05000000000000000000" pitchFamily="2" charset="2"/>
              <a:buChar char="Ø"/>
            </a:pPr>
            <a:r>
              <a:rPr lang="en-IN" sz="2000" dirty="0">
                <a:solidFill>
                  <a:srgbClr val="0D0D0D"/>
                </a:solidFill>
              </a:rPr>
              <a:t>Train the selected models using the training data and tune hyper parameters using the validation set to optimize performance.</a:t>
            </a:r>
          </a:p>
          <a:p>
            <a:r>
              <a:rPr lang="en-IN" sz="2000" b="1" dirty="0">
                <a:solidFill>
                  <a:srgbClr val="0D0D0D"/>
                </a:solidFill>
              </a:rPr>
              <a:t>5.Model Evaluation</a:t>
            </a:r>
            <a:r>
              <a:rPr lang="en-IN" sz="2000" dirty="0">
                <a:solidFill>
                  <a:srgbClr val="0D0D0D"/>
                </a:solidFill>
              </a:rPr>
              <a:t>:</a:t>
            </a:r>
          </a:p>
          <a:p>
            <a:pPr marL="742950" lvl="1" indent="-285750" algn="just">
              <a:buFont typeface="Wingdings" panose="05000000000000000000" pitchFamily="2" charset="2"/>
              <a:buChar char="Ø"/>
            </a:pPr>
            <a:r>
              <a:rPr lang="en-IN" sz="2000" dirty="0">
                <a:solidFill>
                  <a:srgbClr val="0D0D0D"/>
                </a:solidFill>
              </a:rPr>
              <a:t>Evaluate the performance of trained models using appropriate evaluation metrics.</a:t>
            </a:r>
          </a:p>
        </p:txBody>
      </p:sp>
    </p:spTree>
    <p:extLst>
      <p:ext uri="{BB962C8B-B14F-4D97-AF65-F5344CB8AC3E}">
        <p14:creationId xmlns:p14="http://schemas.microsoft.com/office/powerpoint/2010/main" val="3055017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47D9919-927A-42EB-802E-CC0E68A59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8" name="Picture 7">
            <a:extLst>
              <a:ext uri="{FF2B5EF4-FFF2-40B4-BE49-F238E27FC236}">
                <a16:creationId xmlns="" xmlns:a16="http://schemas.microsoft.com/office/drawing/2014/main" id="{D6DE0AE2-E7F2-433D-8E4A-FC2606CC4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4" name="TextBox 3">
            <a:extLst>
              <a:ext uri="{FF2B5EF4-FFF2-40B4-BE49-F238E27FC236}">
                <a16:creationId xmlns="" xmlns:a16="http://schemas.microsoft.com/office/drawing/2014/main" id="{F8B4AFC7-6B1C-4FAC-A2B5-E91908A5FB42}"/>
              </a:ext>
            </a:extLst>
          </p:cNvPr>
          <p:cNvSpPr txBox="1"/>
          <p:nvPr/>
        </p:nvSpPr>
        <p:spPr>
          <a:xfrm>
            <a:off x="3725839" y="3215016"/>
            <a:ext cx="4380552" cy="646331"/>
          </a:xfrm>
          <a:prstGeom prst="rect">
            <a:avLst/>
          </a:prstGeom>
          <a:noFill/>
        </p:spPr>
        <p:txBody>
          <a:bodyPr wrap="square" rtlCol="0">
            <a:spAutoFit/>
          </a:bodyPr>
          <a:lstStyle/>
          <a:p>
            <a:pPr algn="ctr"/>
            <a:r>
              <a:rPr lang="en-US" sz="3600" b="1" u="sng" dirty="0" smtClean="0">
                <a:solidFill>
                  <a:schemeClr val="tx1">
                    <a:lumMod val="85000"/>
                    <a:lumOff val="15000"/>
                  </a:schemeClr>
                </a:solidFill>
                <a:latin typeface="AvantGarde Bk BT" panose="020B0702020202020204" pitchFamily="34" charset="0"/>
              </a:rPr>
              <a:t>DATA SOURCES</a:t>
            </a:r>
            <a:endParaRPr lang="en-US" sz="3600" b="1" u="sng" dirty="0">
              <a:solidFill>
                <a:schemeClr val="tx1">
                  <a:lumMod val="85000"/>
                  <a:lumOff val="15000"/>
                </a:schemeClr>
              </a:solidFill>
              <a:latin typeface="AvantGarde Bk BT" panose="020B0702020202020204" pitchFamily="34" charset="0"/>
            </a:endParaRPr>
          </a:p>
        </p:txBody>
      </p:sp>
    </p:spTree>
    <p:extLst>
      <p:ext uri="{BB962C8B-B14F-4D97-AF65-F5344CB8AC3E}">
        <p14:creationId xmlns:p14="http://schemas.microsoft.com/office/powerpoint/2010/main" val="36227311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5810</TotalTime>
  <Words>3235</Words>
  <Application>Microsoft Office PowerPoint</Application>
  <PresentationFormat>Widescreen</PresentationFormat>
  <Paragraphs>310</Paragraphs>
  <Slides>63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AvantGarde Bk BT</vt:lpstr>
      <vt:lpstr>Calibri</vt:lpstr>
      <vt:lpstr>Calibri Light</vt:lpstr>
      <vt:lpstr>Segoe UI</vt:lpstr>
      <vt:lpstr>Segoe UI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Tushar.Murugkar</dc:creator>
  <cp:lastModifiedBy>Agrocel</cp:lastModifiedBy>
  <cp:revision>192</cp:revision>
  <dcterms:created xsi:type="dcterms:W3CDTF">2022-08-24T07:23:47Z</dcterms:created>
  <dcterms:modified xsi:type="dcterms:W3CDTF">2024-03-19T12:57:33Z</dcterms:modified>
</cp:coreProperties>
</file>